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6" r:id="rId2"/>
    <p:sldId id="331" r:id="rId3"/>
    <p:sldId id="339" r:id="rId4"/>
    <p:sldId id="318" r:id="rId5"/>
    <p:sldId id="326" r:id="rId6"/>
    <p:sldId id="320" r:id="rId7"/>
    <p:sldId id="321" r:id="rId8"/>
    <p:sldId id="322" r:id="rId9"/>
    <p:sldId id="327" r:id="rId10"/>
    <p:sldId id="319" r:id="rId11"/>
    <p:sldId id="323" r:id="rId12"/>
    <p:sldId id="325" r:id="rId13"/>
    <p:sldId id="317" r:id="rId14"/>
    <p:sldId id="290" r:id="rId15"/>
    <p:sldId id="292" r:id="rId16"/>
    <p:sldId id="287" r:id="rId17"/>
    <p:sldId id="308" r:id="rId18"/>
    <p:sldId id="291" r:id="rId19"/>
    <p:sldId id="293" r:id="rId20"/>
    <p:sldId id="294" r:id="rId21"/>
    <p:sldId id="295" r:id="rId22"/>
    <p:sldId id="297" r:id="rId23"/>
    <p:sldId id="299" r:id="rId24"/>
    <p:sldId id="307" r:id="rId25"/>
    <p:sldId id="300" r:id="rId26"/>
    <p:sldId id="302" r:id="rId27"/>
    <p:sldId id="303" r:id="rId28"/>
    <p:sldId id="304" r:id="rId29"/>
    <p:sldId id="305" r:id="rId30"/>
    <p:sldId id="306" r:id="rId31"/>
    <p:sldId id="273" r:id="rId32"/>
    <p:sldId id="310" r:id="rId33"/>
    <p:sldId id="283" r:id="rId34"/>
    <p:sldId id="311" r:id="rId35"/>
    <p:sldId id="312" r:id="rId36"/>
    <p:sldId id="313" r:id="rId37"/>
    <p:sldId id="314" r:id="rId38"/>
    <p:sldId id="315" r:id="rId39"/>
    <p:sldId id="328" r:id="rId40"/>
    <p:sldId id="330" r:id="rId41"/>
    <p:sldId id="329" r:id="rId42"/>
    <p:sldId id="333" r:id="rId43"/>
    <p:sldId id="334" r:id="rId44"/>
    <p:sldId id="338" r:id="rId45"/>
    <p:sldId id="353" r:id="rId46"/>
    <p:sldId id="355" r:id="rId47"/>
    <p:sldId id="356" r:id="rId48"/>
    <p:sldId id="332" r:id="rId49"/>
    <p:sldId id="341" r:id="rId50"/>
    <p:sldId id="359" r:id="rId51"/>
    <p:sldId id="335" r:id="rId52"/>
    <p:sldId id="336" r:id="rId53"/>
    <p:sldId id="345" r:id="rId54"/>
    <p:sldId id="337" r:id="rId55"/>
    <p:sldId id="352" r:id="rId56"/>
    <p:sldId id="347" r:id="rId57"/>
    <p:sldId id="349" r:id="rId58"/>
    <p:sldId id="360" r:id="rId59"/>
    <p:sldId id="364" r:id="rId60"/>
    <p:sldId id="362" r:id="rId61"/>
    <p:sldId id="357" r:id="rId62"/>
  </p:sldIdLst>
  <p:sldSz cx="12192000" cy="10458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137"/>
    <a:srgbClr val="E0EAF5"/>
    <a:srgbClr val="2E77AE"/>
    <a:srgbClr val="FF8E2B"/>
    <a:srgbClr val="000000"/>
    <a:srgbClr val="8C2D19"/>
    <a:srgbClr val="FF0000"/>
    <a:srgbClr val="ED1C24"/>
    <a:srgbClr val="1E5BC6"/>
    <a:srgbClr val="000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>
        <p:scale>
          <a:sx n="50" d="100"/>
          <a:sy n="50" d="100"/>
        </p:scale>
        <p:origin x="1072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11604"/>
            <a:ext cx="10363200" cy="364109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93108"/>
            <a:ext cx="9144000" cy="252503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54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637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56816"/>
            <a:ext cx="2628900" cy="886305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56816"/>
            <a:ext cx="7734300" cy="886305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284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07353"/>
            <a:ext cx="10515600" cy="435042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998933"/>
            <a:ext cx="10515600" cy="228778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63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84078"/>
            <a:ext cx="5181600" cy="663579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84078"/>
            <a:ext cx="5181600" cy="663579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262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6818"/>
            <a:ext cx="10515600" cy="202148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563773"/>
            <a:ext cx="5157787" cy="12564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820239"/>
            <a:ext cx="5157787" cy="561899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563773"/>
            <a:ext cx="5183188" cy="12564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820239"/>
            <a:ext cx="5183188" cy="561899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896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411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242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7230"/>
            <a:ext cx="3932237" cy="244030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05825"/>
            <a:ext cx="6172200" cy="743227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37535"/>
            <a:ext cx="3932237" cy="581267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180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7230"/>
            <a:ext cx="3932237" cy="244030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05825"/>
            <a:ext cx="6172200" cy="743227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37535"/>
            <a:ext cx="3932237" cy="581267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10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56818"/>
            <a:ext cx="10515600" cy="2021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784078"/>
            <a:ext cx="10515600" cy="663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693436"/>
            <a:ext cx="27432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F5BD6-EADC-4E4F-83B9-A78F3554B4B4}" type="datetimeFigureOut">
              <a:rPr lang="pt-PT" smtClean="0"/>
              <a:t>29/01/2023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693436"/>
            <a:ext cx="41148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693436"/>
            <a:ext cx="27432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64173-4A1C-45A9-9498-54091F541B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203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458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732091"/>
            <a:ext cx="11237976" cy="8994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236D116-0AC3-86EC-8211-478A98276AE7}"/>
              </a:ext>
            </a:extLst>
          </p:cNvPr>
          <p:cNvGrpSpPr/>
          <p:nvPr/>
        </p:nvGrpSpPr>
        <p:grpSpPr>
          <a:xfrm>
            <a:off x="643467" y="2963886"/>
            <a:ext cx="10905066" cy="4530677"/>
            <a:chOff x="1095756" y="1766944"/>
            <a:chExt cx="3553968" cy="125284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2B7555A-486A-3BBD-D12E-073C3E95EF45}"/>
                </a:ext>
              </a:extLst>
            </p:cNvPr>
            <p:cNvSpPr/>
            <p:nvPr/>
          </p:nvSpPr>
          <p:spPr>
            <a:xfrm>
              <a:off x="1095756" y="1766944"/>
              <a:ext cx="3553968" cy="1252842"/>
            </a:xfrm>
            <a:prstGeom prst="roundRect">
              <a:avLst>
                <a:gd name="adj" fmla="val 5000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PT" sz="8800" dirty="0">
                  <a:solidFill>
                    <a:srgbClr val="0D2137"/>
                  </a:solidFill>
                  <a:latin typeface="Avenir Next LT Pro Demi" panose="020B0604020202020204" pitchFamily="34" charset="0"/>
                </a:rPr>
                <a:t>CONTIGENTE</a:t>
              </a:r>
              <a:endParaRPr lang="pt-PT" sz="5000" dirty="0">
                <a:solidFill>
                  <a:srgbClr val="0D2137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7CD6150-6D70-063D-AF5C-AC20FD60A3A7}"/>
                </a:ext>
              </a:extLst>
            </p:cNvPr>
            <p:cNvSpPr/>
            <p:nvPr/>
          </p:nvSpPr>
          <p:spPr>
            <a:xfrm>
              <a:off x="1212362" y="2718579"/>
              <a:ext cx="3320755" cy="63308"/>
            </a:xfrm>
            <a:prstGeom prst="roundRect">
              <a:avLst>
                <a:gd name="adj" fmla="val 0"/>
              </a:avLst>
            </a:prstGeom>
            <a:solidFill>
              <a:srgbClr val="FF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PT" sz="900">
                  <a:latin typeface="Avenir Next LT Pro Demi" panose="020B0604020202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23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FFEB4A-3D38-643C-27C3-B8ACFFB9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Tipos de utilizadores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AADF0B-2078-A601-2FA5-9462C0BC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2800" b="1"/>
              <a:t>Não autenticados</a:t>
            </a:r>
            <a:r>
              <a:rPr lang="pt-PT" sz="2800"/>
              <a:t>: criar conta, fazer log-in, visualização dos produtos e das receitas.</a:t>
            </a:r>
          </a:p>
          <a:p>
            <a:r>
              <a:rPr lang="pt-PT" sz="2800" b="1"/>
              <a:t>Autenticados</a:t>
            </a:r>
            <a:r>
              <a:rPr lang="pt-PT" sz="2800"/>
              <a:t>:</a:t>
            </a:r>
          </a:p>
          <a:p>
            <a:pPr lvl="1"/>
            <a:r>
              <a:rPr lang="pt-PT" sz="2800"/>
              <a:t>Cliente: adicionar produtos/receitas ao carrinho.</a:t>
            </a:r>
          </a:p>
          <a:p>
            <a:pPr lvl="1"/>
            <a:r>
              <a:rPr lang="pt-PT" sz="2800"/>
              <a:t>Técnico da loja: gestão das encomendas, produtos e receitas.</a:t>
            </a:r>
          </a:p>
          <a:p>
            <a:pPr lvl="1"/>
            <a:r>
              <a:rPr lang="pt-PT" sz="2800"/>
              <a:t>Gestor: consultar estatísticas e vendas, receber sugestões de gestão, criar conta para técnico e editá-la.</a:t>
            </a:r>
          </a:p>
          <a:p>
            <a:endParaRPr lang="pt-PT" sz="2800"/>
          </a:p>
          <a:p>
            <a:pPr marL="0" indent="0">
              <a:buNone/>
            </a:pPr>
            <a:r>
              <a:rPr lang="pt-PT" sz="2800"/>
              <a:t>Esta descrição de funções não procura ser exaustiva, mas dar uma visão geral do que cada utilizador consegue fazer. Cada utilizador tem as funções descritas no seu ponto e todas as que estão acima de si.</a:t>
            </a:r>
          </a:p>
          <a:p>
            <a:endParaRPr lang="pt-PT" sz="28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5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D3B776-B5D9-4F0C-C184-9B2C7CBC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Modelos de processos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58FB43-5236-5186-354C-38EC6FF9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3000"/>
              <a:t>No ficheiro Excel que enviamos em anexo, na folha “modelo de processos”, encontram-se os fluxogramas com alguns modelos de processos.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D3B776-B5D9-4F0C-C184-9B2C7CBC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err="1"/>
              <a:t>Mockups</a:t>
            </a:r>
            <a:endParaRPr lang="pt-PT" b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58FB43-5236-5186-354C-38EC6FF9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3000"/>
              <a:t>Nos seguintes slides, são apresentadas as simulações das interfaces que planeamos implementar.</a:t>
            </a:r>
          </a:p>
          <a:p>
            <a:r>
              <a:rPr lang="pt-PT" sz="3000"/>
              <a:t>No Excel enviado em anexo, é apresentado o esquema de navegação, numa folha com a mesma designação.</a:t>
            </a:r>
          </a:p>
          <a:p>
            <a:endParaRPr lang="pt-PT" sz="3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9653F47-C20B-9C1E-369C-EE5ECA17CE07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D0BB5F-E147-FBBE-B4EA-9AE38A30E2C7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DDB1DFA-3649-7397-EA0C-1E483A791590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A75C3EE-B648-8A8E-BE1F-19106BC68447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4405C05-9CD9-C425-E869-B44C9D6B64CB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6729CFE-478B-47EE-ABB8-DEBA331D4F10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6C6317-4F3E-025C-99C9-46A61D0DF648}"/>
              </a:ext>
            </a:extLst>
          </p:cNvPr>
          <p:cNvSpPr txBox="1"/>
          <p:nvPr/>
        </p:nvSpPr>
        <p:spPr>
          <a:xfrm>
            <a:off x="1426464" y="3388282"/>
            <a:ext cx="5876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latin typeface="Avenir Next LT Pro Demi" panose="020B0604020202020204" pitchFamily="34" charset="0"/>
              </a:rPr>
              <a:t>Quer cozinhar, mas não sabe o quê?</a:t>
            </a:r>
          </a:p>
          <a:p>
            <a:pPr algn="just"/>
            <a:endParaRPr lang="pt-PT" dirty="0">
              <a:latin typeface="Avenir Next LT Pro Demi" panose="020B0604020202020204" pitchFamily="34" charset="0"/>
            </a:endParaRPr>
          </a:p>
          <a:p>
            <a:pPr algn="just"/>
            <a:r>
              <a:rPr lang="pt-PT" dirty="0" err="1">
                <a:latin typeface="Avenir Next LT Pro Demi" panose="020B0604020202020204" pitchFamily="34" charset="0"/>
              </a:rPr>
              <a:t>Lorem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ipsum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dolor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sit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amet</a:t>
            </a:r>
            <a:r>
              <a:rPr lang="pt-PT" dirty="0">
                <a:latin typeface="Avenir Next LT Pro Demi" panose="020B0604020202020204" pitchFamily="34" charset="0"/>
              </a:rPr>
              <a:t>, </a:t>
            </a:r>
            <a:r>
              <a:rPr lang="pt-PT" dirty="0" err="1">
                <a:latin typeface="Avenir Next LT Pro Demi" panose="020B0604020202020204" pitchFamily="34" charset="0"/>
              </a:rPr>
              <a:t>consectetur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adipiscing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elit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  <a:r>
              <a:rPr lang="pt-PT" dirty="0" err="1">
                <a:latin typeface="Avenir Next LT Pro Demi" panose="020B0604020202020204" pitchFamily="34" charset="0"/>
              </a:rPr>
              <a:t>Quisque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finibus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dapibus</a:t>
            </a:r>
            <a:r>
              <a:rPr lang="pt-PT" dirty="0">
                <a:latin typeface="Avenir Next LT Pro Demi" panose="020B0604020202020204" pitchFamily="34" charset="0"/>
              </a:rPr>
              <a:t> purus, id </a:t>
            </a:r>
            <a:r>
              <a:rPr lang="pt-PT" dirty="0" err="1">
                <a:latin typeface="Avenir Next LT Pro Demi" panose="020B0604020202020204" pitchFamily="34" charset="0"/>
              </a:rPr>
              <a:t>rhoncus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nisi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commodo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et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  <a:r>
              <a:rPr lang="pt-PT" dirty="0" err="1">
                <a:latin typeface="Avenir Next LT Pro Demi" panose="020B0604020202020204" pitchFamily="34" charset="0"/>
              </a:rPr>
              <a:t>Phasellus</a:t>
            </a:r>
            <a:r>
              <a:rPr lang="pt-PT" dirty="0">
                <a:latin typeface="Avenir Next LT Pro Demi" panose="020B0604020202020204" pitchFamily="34" charset="0"/>
              </a:rPr>
              <a:t> ut </a:t>
            </a:r>
            <a:r>
              <a:rPr lang="pt-PT" dirty="0" err="1">
                <a:latin typeface="Avenir Next LT Pro Demi" panose="020B0604020202020204" pitchFamily="34" charset="0"/>
              </a:rPr>
              <a:t>facilisis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metus</a:t>
            </a:r>
            <a:r>
              <a:rPr lang="pt-PT" dirty="0">
                <a:latin typeface="Avenir Next LT Pro Demi" panose="020B0604020202020204" pitchFamily="34" charset="0"/>
              </a:rPr>
              <a:t>, in </a:t>
            </a:r>
            <a:r>
              <a:rPr lang="pt-PT" dirty="0" err="1">
                <a:latin typeface="Avenir Next LT Pro Demi" panose="020B0604020202020204" pitchFamily="34" charset="0"/>
              </a:rPr>
              <a:t>accumsan</a:t>
            </a:r>
            <a:r>
              <a:rPr lang="pt-PT" dirty="0">
                <a:latin typeface="Avenir Next LT Pro Demi" panose="020B0604020202020204" pitchFamily="34" charset="0"/>
              </a:rPr>
              <a:t> ante. </a:t>
            </a:r>
            <a:r>
              <a:rPr lang="pt-PT" dirty="0" err="1">
                <a:latin typeface="Avenir Next LT Pro Demi" panose="020B0604020202020204" pitchFamily="34" charset="0"/>
              </a:rPr>
              <a:t>Duis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ultricies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et</a:t>
            </a:r>
            <a:r>
              <a:rPr lang="pt-PT" dirty="0">
                <a:latin typeface="Avenir Next LT Pro Demi" panose="020B0604020202020204" pitchFamily="34" charset="0"/>
              </a:rPr>
              <a:t> purus </a:t>
            </a:r>
            <a:r>
              <a:rPr lang="pt-PT" dirty="0" err="1">
                <a:latin typeface="Avenir Next LT Pro Demi" panose="020B0604020202020204" pitchFamily="34" charset="0"/>
              </a:rPr>
              <a:t>ullamcorper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rutrum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E0728F3-46BB-F7D6-F4A3-F144D0C2135F}"/>
              </a:ext>
            </a:extLst>
          </p:cNvPr>
          <p:cNvGrpSpPr/>
          <p:nvPr/>
        </p:nvGrpSpPr>
        <p:grpSpPr>
          <a:xfrm>
            <a:off x="1426464" y="6095380"/>
            <a:ext cx="5876925" cy="3524250"/>
            <a:chOff x="3157537" y="4491228"/>
            <a:chExt cx="5876925" cy="3524250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23F507C3-AF50-EA37-BEB3-F17B1A5D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157537" y="4491228"/>
              <a:ext cx="5876925" cy="3524250"/>
            </a:xfrm>
            <a:prstGeom prst="rect">
              <a:avLst/>
            </a:prstGeom>
          </p:spPr>
        </p:pic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78F44B1-EE71-F246-0CBC-5CD3482593C6}"/>
                </a:ext>
              </a:extLst>
            </p:cNvPr>
            <p:cNvSpPr/>
            <p:nvPr/>
          </p:nvSpPr>
          <p:spPr>
            <a:xfrm>
              <a:off x="3177349" y="4675301"/>
              <a:ext cx="5857113" cy="553924"/>
            </a:xfrm>
            <a:prstGeom prst="roundRect">
              <a:avLst>
                <a:gd name="adj" fmla="val 0"/>
              </a:avLst>
            </a:prstGeom>
            <a:solidFill>
              <a:srgbClr val="2E7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Avenir Next LT Pro Demi" panose="020B0604020202020204" pitchFamily="34" charset="0"/>
                </a:rPr>
                <a:t>Raviolis salteados com cogumelos</a:t>
              </a: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28F7B61E-4924-68D0-AC11-7A6E579B7C71}"/>
                </a:ext>
              </a:extLst>
            </p:cNvPr>
            <p:cNvSpPr/>
            <p:nvPr/>
          </p:nvSpPr>
          <p:spPr>
            <a:xfrm>
              <a:off x="4319016" y="7510271"/>
              <a:ext cx="3553967" cy="50520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 da receita</a:t>
              </a:r>
            </a:p>
          </p:txBody>
        </p:sp>
        <p:sp>
          <p:nvSpPr>
            <p:cNvPr id="27" name="Botão de Ação: Retroceder ou Anterior 26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C3A2010F-7D54-DF76-D21C-1798850AF491}"/>
                </a:ext>
              </a:extLst>
            </p:cNvPr>
            <p:cNvSpPr/>
            <p:nvPr/>
          </p:nvSpPr>
          <p:spPr>
            <a:xfrm>
              <a:off x="3304034" y="6117144"/>
              <a:ext cx="536446" cy="505207"/>
            </a:xfrm>
            <a:prstGeom prst="actionButtonBackPrevio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latin typeface="Avenir Next LT Pro Demi" panose="020B0604020202020204" pitchFamily="34" charset="0"/>
              </a:endParaRPr>
            </a:p>
          </p:txBody>
        </p:sp>
        <p:sp>
          <p:nvSpPr>
            <p:cNvPr id="28" name="Botão de Ação: Retroceder ou Anterior 27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EA9DC34B-CBFC-38AD-B6F9-6A7F47FF680A}"/>
                </a:ext>
              </a:extLst>
            </p:cNvPr>
            <p:cNvSpPr/>
            <p:nvPr/>
          </p:nvSpPr>
          <p:spPr>
            <a:xfrm rot="10800000">
              <a:off x="8351521" y="6117144"/>
              <a:ext cx="536446" cy="505207"/>
            </a:xfrm>
            <a:prstGeom prst="actionButtonBackPrevio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>
                <a:latin typeface="Avenir Next LT Pro Demi" panose="020B0604020202020204" pitchFamily="34" charset="0"/>
              </a:endParaRPr>
            </a:p>
          </p:txBody>
        </p:sp>
      </p:grp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37686AEF-6A4E-8887-7876-9AF40730B703}"/>
              </a:ext>
            </a:extLst>
          </p:cNvPr>
          <p:cNvSpPr/>
          <p:nvPr/>
        </p:nvSpPr>
        <p:spPr>
          <a:xfrm>
            <a:off x="8493668" y="1058843"/>
            <a:ext cx="3320762" cy="9399607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62D5403D-1B10-3090-E7B0-151F67628E45}"/>
              </a:ext>
            </a:extLst>
          </p:cNvPr>
          <p:cNvSpPr/>
          <p:nvPr/>
        </p:nvSpPr>
        <p:spPr>
          <a:xfrm>
            <a:off x="8493674" y="2949593"/>
            <a:ext cx="3320755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Sobre nós      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2FD40D6F-A3E5-A375-7DA6-D4C4A172276E}"/>
              </a:ext>
            </a:extLst>
          </p:cNvPr>
          <p:cNvSpPr/>
          <p:nvPr/>
        </p:nvSpPr>
        <p:spPr>
          <a:xfrm>
            <a:off x="8493674" y="3826638"/>
            <a:ext cx="3320754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David Raposo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88CDA55-D2AA-64AE-F747-490D3CC85116}"/>
              </a:ext>
            </a:extLst>
          </p:cNvPr>
          <p:cNvSpPr/>
          <p:nvPr/>
        </p:nvSpPr>
        <p:spPr>
          <a:xfrm>
            <a:off x="8493672" y="4309255"/>
            <a:ext cx="3320753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Tiago Correia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05F9130-EFFD-13AE-B9AA-A8C8554BD49C}"/>
              </a:ext>
            </a:extLst>
          </p:cNvPr>
          <p:cNvSpPr/>
          <p:nvPr/>
        </p:nvSpPr>
        <p:spPr>
          <a:xfrm>
            <a:off x="8493668" y="4783743"/>
            <a:ext cx="3320759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Telma Moreira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82F85027-B606-854C-0553-95E1268EDC57}"/>
              </a:ext>
            </a:extLst>
          </p:cNvPr>
          <p:cNvSpPr/>
          <p:nvPr/>
        </p:nvSpPr>
        <p:spPr>
          <a:xfrm>
            <a:off x="8493668" y="5642656"/>
            <a:ext cx="3320757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Elementos para Download 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C3FB7A95-170B-947E-0390-8581E844F138}"/>
              </a:ext>
            </a:extLst>
          </p:cNvPr>
          <p:cNvSpPr/>
          <p:nvPr/>
        </p:nvSpPr>
        <p:spPr>
          <a:xfrm>
            <a:off x="8493667" y="6526891"/>
            <a:ext cx="3320757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latin typeface="Avenir Next LT Pro Demi" panose="020B0604020202020204" pitchFamily="34" charset="0"/>
              </a:rPr>
              <a:t>Relatorio</a:t>
            </a:r>
            <a:endParaRPr lang="pt-PT" sz="1400" dirty="0">
              <a:latin typeface="Avenir Next LT Pro Demi" panose="020B0604020202020204" pitchFamily="34" charset="0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B978E567-6F7F-BF09-A270-2F64686DE627}"/>
              </a:ext>
            </a:extLst>
          </p:cNvPr>
          <p:cNvSpPr/>
          <p:nvPr/>
        </p:nvSpPr>
        <p:spPr>
          <a:xfrm>
            <a:off x="8493667" y="7010917"/>
            <a:ext cx="3320757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Código zip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0E53F914-3A0D-E401-2450-891C0F4363B8}"/>
              </a:ext>
            </a:extLst>
          </p:cNvPr>
          <p:cNvSpPr/>
          <p:nvPr/>
        </p:nvSpPr>
        <p:spPr>
          <a:xfrm>
            <a:off x="8499763" y="7494024"/>
            <a:ext cx="3320757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CSS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0F88D542-D4AE-BADD-30A6-C2DD745C859A}"/>
              </a:ext>
            </a:extLst>
          </p:cNvPr>
          <p:cNvSpPr/>
          <p:nvPr/>
        </p:nvSpPr>
        <p:spPr>
          <a:xfrm>
            <a:off x="8499763" y="7988789"/>
            <a:ext cx="3320757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…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E7566B4-202C-28D8-38CE-9DC768A7DA74}"/>
              </a:ext>
            </a:extLst>
          </p:cNvPr>
          <p:cNvGrpSpPr/>
          <p:nvPr/>
        </p:nvGrpSpPr>
        <p:grpSpPr>
          <a:xfrm>
            <a:off x="810957" y="1887006"/>
            <a:ext cx="3553968" cy="1252842"/>
            <a:chOff x="1095756" y="1766944"/>
            <a:chExt cx="3553968" cy="125284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3BC5FE0-5B0A-4A9D-1D25-80CE9130689E}"/>
                </a:ext>
              </a:extLst>
            </p:cNvPr>
            <p:cNvSpPr/>
            <p:nvPr/>
          </p:nvSpPr>
          <p:spPr>
            <a:xfrm>
              <a:off x="1095756" y="1766944"/>
              <a:ext cx="3553968" cy="1252842"/>
            </a:xfrm>
            <a:prstGeom prst="roundRect">
              <a:avLst>
                <a:gd name="adj" fmla="val 5000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dirty="0">
                  <a:solidFill>
                    <a:srgbClr val="0D2137"/>
                  </a:solidFill>
                  <a:latin typeface="Avenir Next LT Pro Demi" panose="020B0604020202020204" pitchFamily="34" charset="0"/>
                </a:rPr>
                <a:t>CONTIGENTE</a:t>
              </a:r>
              <a:endParaRPr lang="pt-PT" sz="4000" dirty="0">
                <a:solidFill>
                  <a:srgbClr val="0D2137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46D3ACA-58A9-5DF1-42DE-86C555074EA0}"/>
                </a:ext>
              </a:extLst>
            </p:cNvPr>
            <p:cNvSpPr/>
            <p:nvPr/>
          </p:nvSpPr>
          <p:spPr>
            <a:xfrm>
              <a:off x="1212362" y="2718579"/>
              <a:ext cx="3320755" cy="63308"/>
            </a:xfrm>
            <a:prstGeom prst="roundRect">
              <a:avLst>
                <a:gd name="adj" fmla="val 0"/>
              </a:avLst>
            </a:prstGeom>
            <a:solidFill>
              <a:srgbClr val="FF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Avenir Next LT Pro Demi" panose="020B0604020202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51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EC87EF5-311B-C8D2-894C-1F9FCE5D6021}"/>
              </a:ext>
            </a:extLst>
          </p:cNvPr>
          <p:cNvGrpSpPr/>
          <p:nvPr/>
        </p:nvGrpSpPr>
        <p:grpSpPr>
          <a:xfrm>
            <a:off x="5937504" y="2205614"/>
            <a:ext cx="5439345" cy="3244210"/>
            <a:chOff x="3157537" y="4491228"/>
            <a:chExt cx="5876925" cy="352425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D678A88-6F5A-9CEF-314B-E96E450E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157537" y="4491228"/>
              <a:ext cx="5876925" cy="3524250"/>
            </a:xfrm>
            <a:prstGeom prst="rect">
              <a:avLst/>
            </a:prstGeom>
          </p:spPr>
        </p:pic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47F89B13-615B-AF11-5376-2CFAEDF1C8E0}"/>
                </a:ext>
              </a:extLst>
            </p:cNvPr>
            <p:cNvSpPr/>
            <p:nvPr/>
          </p:nvSpPr>
          <p:spPr>
            <a:xfrm>
              <a:off x="3157537" y="4675301"/>
              <a:ext cx="5876924" cy="553924"/>
            </a:xfrm>
            <a:prstGeom prst="roundRect">
              <a:avLst>
                <a:gd name="adj" fmla="val 0"/>
              </a:avLst>
            </a:prstGeom>
            <a:solidFill>
              <a:srgbClr val="2E7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Avenir Next LT Pro Demi" panose="020B0604020202020204" pitchFamily="34" charset="0"/>
                </a:rPr>
                <a:t>Raviolis salteados com cogumelos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42988437-8E38-D1F5-047F-7B70C846BBC1}"/>
                </a:ext>
              </a:extLst>
            </p:cNvPr>
            <p:cNvSpPr/>
            <p:nvPr/>
          </p:nvSpPr>
          <p:spPr>
            <a:xfrm>
              <a:off x="4319016" y="7510271"/>
              <a:ext cx="3553967" cy="50520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 da receita</a:t>
              </a:r>
            </a:p>
          </p:txBody>
        </p:sp>
        <p:sp>
          <p:nvSpPr>
            <p:cNvPr id="10" name="Botão de Ação: Retroceder ou Anterior 9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183FF26A-044B-A2EC-55F5-B8DB0A032E38}"/>
                </a:ext>
              </a:extLst>
            </p:cNvPr>
            <p:cNvSpPr/>
            <p:nvPr/>
          </p:nvSpPr>
          <p:spPr>
            <a:xfrm>
              <a:off x="3304034" y="6117144"/>
              <a:ext cx="536446" cy="505207"/>
            </a:xfrm>
            <a:prstGeom prst="actionButtonBackPrevio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latin typeface="Avenir Next LT Pro Demi" panose="020B0604020202020204" pitchFamily="34" charset="0"/>
              </a:endParaRPr>
            </a:p>
          </p:txBody>
        </p:sp>
        <p:sp>
          <p:nvSpPr>
            <p:cNvPr id="12" name="Botão de Ação: Retroceder ou Anterior 11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E2C20EEB-83FC-A47B-BAB9-F45B366983B2}"/>
                </a:ext>
              </a:extLst>
            </p:cNvPr>
            <p:cNvSpPr/>
            <p:nvPr/>
          </p:nvSpPr>
          <p:spPr>
            <a:xfrm rot="10800000">
              <a:off x="8351521" y="6117144"/>
              <a:ext cx="536446" cy="505207"/>
            </a:xfrm>
            <a:prstGeom prst="actionButtonBackPrevio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>
                <a:latin typeface="Avenir Next LT Pro Demi" panose="020B0604020202020204" pitchFamily="34" charset="0"/>
              </a:endParaRP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ECB3AA-28B9-5FBF-26E6-1B170DF8BA54}"/>
              </a:ext>
            </a:extLst>
          </p:cNvPr>
          <p:cNvSpPr txBox="1"/>
          <p:nvPr/>
        </p:nvSpPr>
        <p:spPr>
          <a:xfrm>
            <a:off x="983646" y="2205614"/>
            <a:ext cx="3778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latin typeface="Avenir Next LT Pro Demi" panose="020B0604020202020204" pitchFamily="34" charset="0"/>
              </a:rPr>
              <a:t>Lorem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ipsum</a:t>
            </a:r>
            <a:r>
              <a:rPr lang="pt-PT" dirty="0">
                <a:latin typeface="Avenir Next LT Pro Demi" panose="020B0604020202020204" pitchFamily="34" charset="0"/>
              </a:rPr>
              <a:t>.</a:t>
            </a:r>
          </a:p>
          <a:p>
            <a:pPr algn="just"/>
            <a:endParaRPr lang="pt-PT" dirty="0">
              <a:latin typeface="Avenir Next LT Pro Demi" panose="020B0604020202020204" pitchFamily="34" charset="0"/>
            </a:endParaRPr>
          </a:p>
          <a:p>
            <a:pPr algn="just"/>
            <a:r>
              <a:rPr lang="pt-PT" dirty="0" err="1">
                <a:latin typeface="Avenir Next LT Pro Demi" panose="020B0604020202020204" pitchFamily="34" charset="0"/>
              </a:rPr>
              <a:t>Lorem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ipsum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dolor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sit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amet</a:t>
            </a:r>
            <a:r>
              <a:rPr lang="pt-PT" dirty="0">
                <a:latin typeface="Avenir Next LT Pro Demi" panose="020B0604020202020204" pitchFamily="34" charset="0"/>
              </a:rPr>
              <a:t>, </a:t>
            </a:r>
            <a:r>
              <a:rPr lang="pt-PT" dirty="0" err="1">
                <a:latin typeface="Avenir Next LT Pro Demi" panose="020B0604020202020204" pitchFamily="34" charset="0"/>
              </a:rPr>
              <a:t>consectetur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adipiscing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elit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  <a:r>
              <a:rPr lang="pt-PT" dirty="0" err="1">
                <a:latin typeface="Avenir Next LT Pro Demi" panose="020B0604020202020204" pitchFamily="34" charset="0"/>
              </a:rPr>
              <a:t>Quisque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finibus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dapibus</a:t>
            </a:r>
            <a:r>
              <a:rPr lang="pt-PT" dirty="0">
                <a:latin typeface="Avenir Next LT Pro Demi" panose="020B0604020202020204" pitchFamily="34" charset="0"/>
              </a:rPr>
              <a:t> purus, id </a:t>
            </a:r>
            <a:r>
              <a:rPr lang="pt-PT" dirty="0" err="1">
                <a:latin typeface="Avenir Next LT Pro Demi" panose="020B0604020202020204" pitchFamily="34" charset="0"/>
              </a:rPr>
              <a:t>rhoncus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nisi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commodo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et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  <a:r>
              <a:rPr lang="pt-PT" dirty="0" err="1">
                <a:latin typeface="Avenir Next LT Pro Demi" panose="020B0604020202020204" pitchFamily="34" charset="0"/>
              </a:rPr>
              <a:t>Phasellus</a:t>
            </a:r>
            <a:r>
              <a:rPr lang="pt-PT" dirty="0">
                <a:latin typeface="Avenir Next LT Pro Demi" panose="020B0604020202020204" pitchFamily="34" charset="0"/>
              </a:rPr>
              <a:t> ut </a:t>
            </a:r>
            <a:r>
              <a:rPr lang="pt-PT" dirty="0" err="1">
                <a:latin typeface="Avenir Next LT Pro Demi" panose="020B0604020202020204" pitchFamily="34" charset="0"/>
              </a:rPr>
              <a:t>facilisis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metus</a:t>
            </a:r>
            <a:r>
              <a:rPr lang="pt-PT" dirty="0">
                <a:latin typeface="Avenir Next LT Pro Demi" panose="020B0604020202020204" pitchFamily="34" charset="0"/>
              </a:rPr>
              <a:t>, in </a:t>
            </a:r>
            <a:r>
              <a:rPr lang="pt-PT" dirty="0" err="1">
                <a:latin typeface="Avenir Next LT Pro Demi" panose="020B0604020202020204" pitchFamily="34" charset="0"/>
              </a:rPr>
              <a:t>accumsan</a:t>
            </a:r>
            <a:r>
              <a:rPr lang="pt-PT" dirty="0">
                <a:latin typeface="Avenir Next LT Pro Demi" panose="020B0604020202020204" pitchFamily="34" charset="0"/>
              </a:rPr>
              <a:t> ante. </a:t>
            </a:r>
            <a:r>
              <a:rPr lang="pt-PT" dirty="0" err="1">
                <a:latin typeface="Avenir Next LT Pro Demi" panose="020B0604020202020204" pitchFamily="34" charset="0"/>
              </a:rPr>
              <a:t>Duis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ultricies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et</a:t>
            </a:r>
            <a:r>
              <a:rPr lang="pt-PT" dirty="0">
                <a:latin typeface="Avenir Next LT Pro Demi" panose="020B0604020202020204" pitchFamily="34" charset="0"/>
              </a:rPr>
              <a:t> purus </a:t>
            </a:r>
            <a:r>
              <a:rPr lang="pt-PT" dirty="0" err="1">
                <a:latin typeface="Avenir Next LT Pro Demi" panose="020B0604020202020204" pitchFamily="34" charset="0"/>
              </a:rPr>
              <a:t>ullamcorper</a:t>
            </a:r>
            <a:r>
              <a:rPr lang="pt-PT" dirty="0">
                <a:latin typeface="Avenir Next LT Pro Demi" panose="020B0604020202020204" pitchFamily="34" charset="0"/>
              </a:rPr>
              <a:t> </a:t>
            </a:r>
            <a:r>
              <a:rPr lang="pt-PT" dirty="0" err="1">
                <a:latin typeface="Avenir Next LT Pro Demi" panose="020B0604020202020204" pitchFamily="34" charset="0"/>
              </a:rPr>
              <a:t>rutrum</a:t>
            </a:r>
            <a:r>
              <a:rPr lang="pt-PT" dirty="0">
                <a:latin typeface="Avenir Next LT Pro Demi" panose="020B0604020202020204" pitchFamily="34" charset="0"/>
              </a:rPr>
              <a:t>. 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79722C5-2C8F-A2D9-5F21-8F246A400CE2}"/>
              </a:ext>
            </a:extLst>
          </p:cNvPr>
          <p:cNvSpPr/>
          <p:nvPr/>
        </p:nvSpPr>
        <p:spPr>
          <a:xfrm>
            <a:off x="1466755" y="6101992"/>
            <a:ext cx="3553968" cy="604821"/>
          </a:xfrm>
          <a:prstGeom prst="roundRect">
            <a:avLst>
              <a:gd name="adj" fmla="val 5000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Pesquisar receita</a:t>
            </a:r>
          </a:p>
        </p:txBody>
      </p:sp>
      <p:graphicFrame>
        <p:nvGraphicFramePr>
          <p:cNvPr id="26" name="Tabela 20">
            <a:extLst>
              <a:ext uri="{FF2B5EF4-FFF2-40B4-BE49-F238E27FC236}">
                <a16:creationId xmlns:a16="http://schemas.microsoft.com/office/drawing/2014/main" id="{E1FA36B8-F474-D937-7644-02E1A279E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53925"/>
              </p:ext>
            </p:extLst>
          </p:nvPr>
        </p:nvGraphicFramePr>
        <p:xfrm>
          <a:off x="1140953" y="7208628"/>
          <a:ext cx="9910094" cy="572811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186951">
                  <a:extLst>
                    <a:ext uri="{9D8B030D-6E8A-4147-A177-3AD203B41FA5}">
                      <a16:colId xmlns:a16="http://schemas.microsoft.com/office/drawing/2014/main" val="2603075933"/>
                    </a:ext>
                  </a:extLst>
                </a:gridCol>
                <a:gridCol w="1560576">
                  <a:extLst>
                    <a:ext uri="{9D8B030D-6E8A-4147-A177-3AD203B41FA5}">
                      <a16:colId xmlns:a16="http://schemas.microsoft.com/office/drawing/2014/main" val="1574593809"/>
                    </a:ext>
                  </a:extLst>
                </a:gridCol>
                <a:gridCol w="2645664">
                  <a:extLst>
                    <a:ext uri="{9D8B030D-6E8A-4147-A177-3AD203B41FA5}">
                      <a16:colId xmlns:a16="http://schemas.microsoft.com/office/drawing/2014/main" val="2822590268"/>
                    </a:ext>
                  </a:extLst>
                </a:gridCol>
                <a:gridCol w="1516903">
                  <a:extLst>
                    <a:ext uri="{9D8B030D-6E8A-4147-A177-3AD203B41FA5}">
                      <a16:colId xmlns:a16="http://schemas.microsoft.com/office/drawing/2014/main" val="3192239122"/>
                    </a:ext>
                  </a:extLst>
                </a:gridCol>
              </a:tblGrid>
              <a:tr h="7674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Nome da receita</a:t>
                      </a:r>
                    </a:p>
                  </a:txBody>
                  <a:tcPr marL="45721" marR="45721" marT="45721" marB="45721" anchor="ctr"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45721" marR="45721" marT="45721" marB="45721" anchor="ctr"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Tempo de preparação</a:t>
                      </a:r>
                    </a:p>
                  </a:txBody>
                  <a:tcPr marL="45721" marR="45721" marT="45721" marB="45721" anchor="ctr"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 total</a:t>
                      </a:r>
                    </a:p>
                  </a:txBody>
                  <a:tcPr marL="45721" marR="45721" marT="45721" marB="45721" anchor="ctr"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534121"/>
                  </a:ext>
                </a:extLst>
              </a:tr>
              <a:tr h="3829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Raviolis salteados com cogumelos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Facil</a:t>
                      </a: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30 min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20€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132125913"/>
                  </a:ext>
                </a:extLst>
              </a:tr>
              <a:tr h="3829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Raviolis salteados com cogumelos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Facil</a:t>
                      </a: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30 min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20€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12497080"/>
                  </a:ext>
                </a:extLst>
              </a:tr>
              <a:tr h="3829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Raviolis salteados com cogumelos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Facil</a:t>
                      </a: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30 min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20€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10925731"/>
                  </a:ext>
                </a:extLst>
              </a:tr>
              <a:tr h="382907">
                <a:tc>
                  <a:txBody>
                    <a:bodyPr/>
                    <a:lstStyle/>
                    <a:p>
                      <a:pPr algn="ctr"/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611312332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493173391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948815890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0915724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172890127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562292217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7772205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39677753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251295190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90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375797218"/>
                  </a:ext>
                </a:extLst>
              </a:tr>
            </a:tbl>
          </a:graphicData>
        </a:graphic>
      </p:graphicFrame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1A54D3-E276-D4F2-D481-08C3BA3E9ACB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3FD31E74-B0AB-FDE1-7E5B-03370417A5A9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7DC37DB-1925-37DF-5738-8A944DF00668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76F3E841-EBF4-D523-236D-5F5114D19DFD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09E6E082-F29D-9F34-4EF6-E318068BD868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FA9E9AB-600C-D0F0-A7BB-4F897706DDF6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7BA6E84B-C86F-B09B-01E1-8CA13F9902A7}"/>
              </a:ext>
            </a:extLst>
          </p:cNvPr>
          <p:cNvSpPr/>
          <p:nvPr/>
        </p:nvSpPr>
        <p:spPr>
          <a:xfrm>
            <a:off x="-3216" y="1043421"/>
            <a:ext cx="12195216" cy="45648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996B9FE3-0F33-A765-B67A-8FF0220A1768}"/>
              </a:ext>
            </a:extLst>
          </p:cNvPr>
          <p:cNvSpPr/>
          <p:nvPr/>
        </p:nvSpPr>
        <p:spPr>
          <a:xfrm>
            <a:off x="6735222" y="9176106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Adicionar ingredientes ao carrinho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4D4EC9-1BC7-7786-CA42-4731FD4990EE}"/>
              </a:ext>
            </a:extLst>
          </p:cNvPr>
          <p:cNvSpPr txBox="1"/>
          <p:nvPr/>
        </p:nvSpPr>
        <p:spPr>
          <a:xfrm>
            <a:off x="1231486" y="8687547"/>
            <a:ext cx="37781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u="sng" dirty="0">
                <a:latin typeface="Avenir Next LT Pro Demi" panose="020B0604020202020204" pitchFamily="34" charset="0"/>
              </a:rPr>
              <a:t>Modo de preparação:</a:t>
            </a:r>
          </a:p>
          <a:p>
            <a:pPr algn="just"/>
            <a:endParaRPr lang="pt-PT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 err="1">
                <a:latin typeface="Avenir Next LT Pro Demi" panose="020B0604020202020204" pitchFamily="34" charset="0"/>
              </a:rPr>
              <a:t>Lorem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ipsum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dolor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sit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amet</a:t>
            </a:r>
            <a:r>
              <a:rPr lang="pt-PT" sz="1600" dirty="0">
                <a:latin typeface="Avenir Next LT Pro Demi" panose="020B0604020202020204" pitchFamily="34" charset="0"/>
              </a:rPr>
              <a:t>, </a:t>
            </a:r>
            <a:r>
              <a:rPr lang="pt-PT" sz="1600" dirty="0" err="1">
                <a:latin typeface="Avenir Next LT Pro Demi" panose="020B0604020202020204" pitchFamily="34" charset="0"/>
              </a:rPr>
              <a:t>consectetur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adipiscing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elit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  <a:r>
              <a:rPr lang="pt-PT" sz="1600" dirty="0" err="1">
                <a:latin typeface="Avenir Next LT Pro Demi" panose="020B0604020202020204" pitchFamily="34" charset="0"/>
              </a:rPr>
              <a:t>Quisque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finibus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dapibus</a:t>
            </a:r>
            <a:r>
              <a:rPr lang="pt-PT" sz="1600" dirty="0">
                <a:latin typeface="Avenir Next LT Pro Demi" panose="020B0604020202020204" pitchFamily="34" charset="0"/>
              </a:rPr>
              <a:t> purus, id </a:t>
            </a:r>
            <a:r>
              <a:rPr lang="pt-PT" sz="1600" dirty="0" err="1">
                <a:latin typeface="Avenir Next LT Pro Demi" panose="020B0604020202020204" pitchFamily="34" charset="0"/>
              </a:rPr>
              <a:t>rhoncus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nisi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commodo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et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  <a:r>
              <a:rPr lang="pt-PT" sz="1600" dirty="0" err="1">
                <a:latin typeface="Avenir Next LT Pro Demi" panose="020B0604020202020204" pitchFamily="34" charset="0"/>
              </a:rPr>
              <a:t>Phasellus</a:t>
            </a:r>
            <a:r>
              <a:rPr lang="pt-PT" sz="1600" dirty="0">
                <a:latin typeface="Avenir Next LT Pro Demi" panose="020B0604020202020204" pitchFamily="34" charset="0"/>
              </a:rPr>
              <a:t> ut </a:t>
            </a:r>
            <a:r>
              <a:rPr lang="pt-PT" sz="1600" dirty="0" err="1">
                <a:latin typeface="Avenir Next LT Pro Demi" panose="020B0604020202020204" pitchFamily="34" charset="0"/>
              </a:rPr>
              <a:t>facilisis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metus</a:t>
            </a:r>
            <a:r>
              <a:rPr lang="pt-PT" sz="1600" dirty="0">
                <a:latin typeface="Avenir Next LT Pro Demi" panose="020B0604020202020204" pitchFamily="34" charset="0"/>
              </a:rPr>
              <a:t>, in </a:t>
            </a:r>
            <a:r>
              <a:rPr lang="pt-PT" sz="1600" dirty="0" err="1">
                <a:latin typeface="Avenir Next LT Pro Demi" panose="020B0604020202020204" pitchFamily="34" charset="0"/>
              </a:rPr>
              <a:t>accumsan</a:t>
            </a:r>
            <a:r>
              <a:rPr lang="pt-PT" sz="1600" dirty="0">
                <a:latin typeface="Avenir Next LT Pro Demi" panose="020B0604020202020204" pitchFamily="34" charset="0"/>
              </a:rPr>
              <a:t> ante. </a:t>
            </a:r>
            <a:r>
              <a:rPr lang="pt-PT" sz="1600" dirty="0" err="1">
                <a:latin typeface="Avenir Next LT Pro Demi" panose="020B0604020202020204" pitchFamily="34" charset="0"/>
              </a:rPr>
              <a:t>Duis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ultricies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et</a:t>
            </a:r>
            <a:r>
              <a:rPr lang="pt-PT" sz="1600" dirty="0">
                <a:latin typeface="Avenir Next LT Pro Demi" panose="020B0604020202020204" pitchFamily="34" charset="0"/>
              </a:rPr>
              <a:t> purus </a:t>
            </a:r>
            <a:r>
              <a:rPr lang="pt-PT" sz="1600" dirty="0" err="1">
                <a:latin typeface="Avenir Next LT Pro Demi" panose="020B0604020202020204" pitchFamily="34" charset="0"/>
              </a:rPr>
              <a:t>ullamcorper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rutrum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FD0A870-BB8C-949C-F7DD-9B41D701A5EC}"/>
              </a:ext>
            </a:extLst>
          </p:cNvPr>
          <p:cNvSpPr txBox="1"/>
          <p:nvPr/>
        </p:nvSpPr>
        <p:spPr>
          <a:xfrm>
            <a:off x="6735222" y="5996231"/>
            <a:ext cx="3297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u="sng" dirty="0">
                <a:latin typeface="Avenir Next LT Pro Demi" panose="020B0604020202020204" pitchFamily="34" charset="0"/>
              </a:rPr>
              <a:t>Ingredientes:</a:t>
            </a:r>
          </a:p>
          <a:p>
            <a:pPr algn="just"/>
            <a:endParaRPr lang="pt-PT" u="sng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Presunto </a:t>
            </a:r>
          </a:p>
          <a:p>
            <a:pPr algn="just"/>
            <a:r>
              <a:rPr lang="pt-PT" sz="1400" dirty="0">
                <a:latin typeface="Avenir Next LT Pro Demi" panose="020B0604020202020204" pitchFamily="34" charset="0"/>
              </a:rPr>
              <a:t>	</a:t>
            </a:r>
            <a:r>
              <a:rPr lang="pt-PT" sz="1600" dirty="0">
                <a:latin typeface="Avenir Next LT Pro Demi" panose="020B0604020202020204" pitchFamily="34" charset="0"/>
              </a:rPr>
              <a:t>Azeite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Cogumelos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Massa fresca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etc…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</a:t>
            </a:r>
            <a:endParaRPr lang="pt-PT" sz="1400" dirty="0">
              <a:latin typeface="Avenir Next LT Pro Demi" panose="020B0604020202020204" pitchFamily="34" charset="0"/>
            </a:endParaRPr>
          </a:p>
          <a:p>
            <a:pPr algn="just"/>
            <a:endParaRPr lang="pt-PT" sz="1400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6BD3E1-55DC-2544-9087-C92F3318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6631" y="1744622"/>
            <a:ext cx="5876925" cy="3524250"/>
          </a:xfrm>
          <a:prstGeom prst="rect">
            <a:avLst/>
          </a:prstGeom>
        </p:spPr>
      </p:pic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1955A4CD-A06E-146C-B8D7-891CFA7EB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92312"/>
              </p:ext>
            </p:extLst>
          </p:nvPr>
        </p:nvGraphicFramePr>
        <p:xfrm>
          <a:off x="1194529" y="5996231"/>
          <a:ext cx="3852102" cy="2123657"/>
        </p:xfrm>
        <a:graphic>
          <a:graphicData uri="http://schemas.openxmlformats.org/drawingml/2006/table">
            <a:tbl>
              <a:tblPr firstCol="1" bandRow="1">
                <a:tableStyleId>{E8034E78-7F5D-4C2E-B375-FC64B27BC917}</a:tableStyleId>
              </a:tblPr>
              <a:tblGrid>
                <a:gridCol w="2498790">
                  <a:extLst>
                    <a:ext uri="{9D8B030D-6E8A-4147-A177-3AD203B41FA5}">
                      <a16:colId xmlns:a16="http://schemas.microsoft.com/office/drawing/2014/main" val="2603075933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1574593809"/>
                    </a:ext>
                  </a:extLst>
                </a:gridCol>
              </a:tblGrid>
              <a:tr h="44740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Tipo de Receita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Massa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7534121"/>
                  </a:ext>
                </a:extLst>
              </a:tr>
              <a:tr h="40230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Facil</a:t>
                      </a: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32125913"/>
                  </a:ext>
                </a:extLst>
              </a:tr>
              <a:tr h="43581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Tempo de preparação 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30 min 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497080"/>
                  </a:ext>
                </a:extLst>
              </a:tr>
              <a:tr h="40230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Nº Doses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6 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925731"/>
                  </a:ext>
                </a:extLst>
              </a:tr>
              <a:tr h="4358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</a:t>
                      </a: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30 €</a:t>
                      </a:r>
                      <a:endParaRPr lang="pt-PT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131233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9B2FE23-2E70-0501-EE20-1138B3DF3872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5AC1167-7071-EC61-AFA6-6E8C48AB5334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2020D55-BB43-0B6F-8B1D-D459C93727E2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D6C4544-F76C-60A3-ABCB-FFB792018A0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BA5CC60-D534-87F4-99FC-130EA3349CFB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73079AA-0AB4-AA47-6E15-A130375D54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0B08A62-15FE-7CA0-D7D7-193ACE82E132}"/>
              </a:ext>
            </a:extLst>
          </p:cNvPr>
          <p:cNvGrpSpPr/>
          <p:nvPr/>
        </p:nvGrpSpPr>
        <p:grpSpPr>
          <a:xfrm>
            <a:off x="1095756" y="2368372"/>
            <a:ext cx="3553968" cy="1644882"/>
            <a:chOff x="810956" y="2338562"/>
            <a:chExt cx="3553968" cy="164488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7832F691-9B66-B79F-B9A9-DC44C6259C46}"/>
                </a:ext>
              </a:extLst>
            </p:cNvPr>
            <p:cNvSpPr/>
            <p:nvPr/>
          </p:nvSpPr>
          <p:spPr>
            <a:xfrm>
              <a:off x="810956" y="2338562"/>
              <a:ext cx="3553968" cy="1550686"/>
            </a:xfrm>
            <a:prstGeom prst="roundRect">
              <a:avLst>
                <a:gd name="adj" fmla="val 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dirty="0">
                  <a:solidFill>
                    <a:srgbClr val="0D2137"/>
                  </a:solidFill>
                  <a:latin typeface="Avenir Next LT Pro Demi" panose="020B0604020202020204" pitchFamily="34" charset="0"/>
                </a:rPr>
                <a:t>Raviolis salteados com cogumelos</a:t>
              </a:r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D8AF1216-B95B-8D5D-C66B-D204F0E7587E}"/>
                </a:ext>
              </a:extLst>
            </p:cNvPr>
            <p:cNvSpPr/>
            <p:nvPr/>
          </p:nvSpPr>
          <p:spPr>
            <a:xfrm>
              <a:off x="927562" y="3920136"/>
              <a:ext cx="3320755" cy="63308"/>
            </a:xfrm>
            <a:prstGeom prst="roundRect">
              <a:avLst>
                <a:gd name="adj" fmla="val 0"/>
              </a:avLst>
            </a:prstGeom>
            <a:solidFill>
              <a:srgbClr val="FF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Avenir Next LT Pro Demi" panose="020B0604020202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87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9653F47-C20B-9C1E-369C-EE5ECA17CE07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D0BB5F-E147-FBBE-B4EA-9AE38A30E2C7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DDB1DFA-3649-7397-EA0C-1E483A791590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A75C3EE-B648-8A8E-BE1F-19106BC68447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4405C05-9CD9-C425-E869-B44C9D6B64CB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6729CFE-478B-47EE-ABB8-DEBA331D4F10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C1B9AD6-FA3F-9125-224E-A0EDE5CB9287}"/>
              </a:ext>
            </a:extLst>
          </p:cNvPr>
          <p:cNvSpPr/>
          <p:nvPr/>
        </p:nvSpPr>
        <p:spPr>
          <a:xfrm>
            <a:off x="8879033" y="1620121"/>
            <a:ext cx="3237458" cy="604821"/>
          </a:xfrm>
          <a:prstGeom prst="roundRect">
            <a:avLst>
              <a:gd name="adj" fmla="val 50000"/>
            </a:avLst>
          </a:prstGeom>
          <a:solidFill>
            <a:srgbClr val="E0EAF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Pesquisar produto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D6D3612-C4ED-857A-04A3-8258E801F5A4}"/>
              </a:ext>
            </a:extLst>
          </p:cNvPr>
          <p:cNvGrpSpPr/>
          <p:nvPr/>
        </p:nvGrpSpPr>
        <p:grpSpPr>
          <a:xfrm>
            <a:off x="3756828" y="2589314"/>
            <a:ext cx="2153453" cy="3043327"/>
            <a:chOff x="7453884" y="5154039"/>
            <a:chExt cx="2816352" cy="4158706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EFE2C99A-5A57-01D7-66A4-4120C0C53F11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6F5D1C8E-83DB-3556-46A1-D977E9056E85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Azeite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B9A8FA04-DC26-F5DC-D241-56FBC1A004C3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DCDAE90E-2A37-FC23-B581-FE66B61A8F84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CF92E48-BE1C-EF60-2F94-F11FCFDE2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464" y="5246717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AC62BF7-BC5F-1287-C48A-AA3459215FEB}"/>
              </a:ext>
            </a:extLst>
          </p:cNvPr>
          <p:cNvGrpSpPr/>
          <p:nvPr/>
        </p:nvGrpSpPr>
        <p:grpSpPr>
          <a:xfrm>
            <a:off x="6372012" y="2589313"/>
            <a:ext cx="2153453" cy="3043327"/>
            <a:chOff x="7453884" y="5154039"/>
            <a:chExt cx="2816352" cy="4158706"/>
          </a:xfrm>
        </p:grpSpPr>
        <p:sp>
          <p:nvSpPr>
            <p:cNvPr id="2048" name="Retângulo: Cantos Arredondados 2047">
              <a:extLst>
                <a:ext uri="{FF2B5EF4-FFF2-40B4-BE49-F238E27FC236}">
                  <a16:creationId xmlns:a16="http://schemas.microsoft.com/office/drawing/2014/main" id="{5D311E7E-AD93-FA7C-4E50-2332D72A5B19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49" name="Retângulo: Cantos Arredondados 2048">
              <a:extLst>
                <a:ext uri="{FF2B5EF4-FFF2-40B4-BE49-F238E27FC236}">
                  <a16:creationId xmlns:a16="http://schemas.microsoft.com/office/drawing/2014/main" id="{C1F23F81-04FC-6478-289F-4873793F57A1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Posta de vitela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051" name="Retângulo: Cantos Arredondados 2050">
              <a:extLst>
                <a:ext uri="{FF2B5EF4-FFF2-40B4-BE49-F238E27FC236}">
                  <a16:creationId xmlns:a16="http://schemas.microsoft.com/office/drawing/2014/main" id="{66729808-09F9-6C9D-214A-47CAAE0476DA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52" name="Retângulo: Cantos Arredondados 2051">
              <a:extLst>
                <a:ext uri="{FF2B5EF4-FFF2-40B4-BE49-F238E27FC236}">
                  <a16:creationId xmlns:a16="http://schemas.microsoft.com/office/drawing/2014/main" id="{336B2333-83D7-CA11-B847-86D6E2A478D8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054" name="Agrupar 2053">
            <a:extLst>
              <a:ext uri="{FF2B5EF4-FFF2-40B4-BE49-F238E27FC236}">
                <a16:creationId xmlns:a16="http://schemas.microsoft.com/office/drawing/2014/main" id="{239740A1-BA58-2810-87AF-1D64C75AA157}"/>
              </a:ext>
            </a:extLst>
          </p:cNvPr>
          <p:cNvGrpSpPr/>
          <p:nvPr/>
        </p:nvGrpSpPr>
        <p:grpSpPr>
          <a:xfrm>
            <a:off x="8987196" y="2589312"/>
            <a:ext cx="2153453" cy="3043327"/>
            <a:chOff x="7453884" y="5154039"/>
            <a:chExt cx="2816352" cy="4158706"/>
          </a:xfrm>
        </p:grpSpPr>
        <p:sp>
          <p:nvSpPr>
            <p:cNvPr id="2055" name="Retângulo: Cantos Arredondados 2054">
              <a:extLst>
                <a:ext uri="{FF2B5EF4-FFF2-40B4-BE49-F238E27FC236}">
                  <a16:creationId xmlns:a16="http://schemas.microsoft.com/office/drawing/2014/main" id="{D593B17F-5398-19B0-A9D5-0EA4E3D5716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56" name="Retângulo: Cantos Arredondados 2055">
              <a:extLst>
                <a:ext uri="{FF2B5EF4-FFF2-40B4-BE49-F238E27FC236}">
                  <a16:creationId xmlns:a16="http://schemas.microsoft.com/office/drawing/2014/main" id="{CAA3A157-2364-1ED9-A15F-CB0C195F0DCC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Cogumelos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057" name="Retângulo: Cantos Arredondados 2056">
              <a:extLst>
                <a:ext uri="{FF2B5EF4-FFF2-40B4-BE49-F238E27FC236}">
                  <a16:creationId xmlns:a16="http://schemas.microsoft.com/office/drawing/2014/main" id="{EBF45CD8-1B4A-C99D-0A2E-44C47BAA852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276E75E0-DEA5-AA94-8E8B-2E9963A1FDF1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094" name="Agrupar 2093">
            <a:extLst>
              <a:ext uri="{FF2B5EF4-FFF2-40B4-BE49-F238E27FC236}">
                <a16:creationId xmlns:a16="http://schemas.microsoft.com/office/drawing/2014/main" id="{E1729176-511D-C7CD-4FDB-A0332E2686AC}"/>
              </a:ext>
            </a:extLst>
          </p:cNvPr>
          <p:cNvGrpSpPr/>
          <p:nvPr/>
        </p:nvGrpSpPr>
        <p:grpSpPr>
          <a:xfrm>
            <a:off x="3756828" y="6216824"/>
            <a:ext cx="2153453" cy="3043327"/>
            <a:chOff x="7453884" y="5154039"/>
            <a:chExt cx="2816352" cy="4158706"/>
          </a:xfrm>
        </p:grpSpPr>
        <p:sp>
          <p:nvSpPr>
            <p:cNvPr id="2095" name="Retângulo: Cantos Arredondados 2094">
              <a:extLst>
                <a:ext uri="{FF2B5EF4-FFF2-40B4-BE49-F238E27FC236}">
                  <a16:creationId xmlns:a16="http://schemas.microsoft.com/office/drawing/2014/main" id="{7E0FC8E0-770C-3B19-DBA9-E0D90CE24AC3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96" name="Retângulo: Cantos Arredondados 2095">
              <a:extLst>
                <a:ext uri="{FF2B5EF4-FFF2-40B4-BE49-F238E27FC236}">
                  <a16:creationId xmlns:a16="http://schemas.microsoft.com/office/drawing/2014/main" id="{FA061E7A-EF0D-D2B2-523B-8A8D96BE4392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Chouriço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2097" name="Retângulo: Cantos Arredondados 2096">
              <a:extLst>
                <a:ext uri="{FF2B5EF4-FFF2-40B4-BE49-F238E27FC236}">
                  <a16:creationId xmlns:a16="http://schemas.microsoft.com/office/drawing/2014/main" id="{7DE49C38-3B27-D9BC-A7EC-912E042CC47A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98" name="Retângulo: Cantos Arredondados 2097">
              <a:extLst>
                <a:ext uri="{FF2B5EF4-FFF2-40B4-BE49-F238E27FC236}">
                  <a16:creationId xmlns:a16="http://schemas.microsoft.com/office/drawing/2014/main" id="{D5C53B09-9CC3-D3CB-F544-F93BC00D8960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</p:grpSp>
      <p:grpSp>
        <p:nvGrpSpPr>
          <p:cNvPr id="2100" name="Agrupar 2099">
            <a:extLst>
              <a:ext uri="{FF2B5EF4-FFF2-40B4-BE49-F238E27FC236}">
                <a16:creationId xmlns:a16="http://schemas.microsoft.com/office/drawing/2014/main" id="{310861B0-8754-AC7F-33D0-40E33C936C4F}"/>
              </a:ext>
            </a:extLst>
          </p:cNvPr>
          <p:cNvGrpSpPr/>
          <p:nvPr/>
        </p:nvGrpSpPr>
        <p:grpSpPr>
          <a:xfrm>
            <a:off x="6372012" y="6216823"/>
            <a:ext cx="2153453" cy="3043327"/>
            <a:chOff x="7453884" y="5154039"/>
            <a:chExt cx="2816352" cy="4158706"/>
          </a:xfrm>
        </p:grpSpPr>
        <p:sp>
          <p:nvSpPr>
            <p:cNvPr id="2101" name="Retângulo: Cantos Arredondados 2100">
              <a:extLst>
                <a:ext uri="{FF2B5EF4-FFF2-40B4-BE49-F238E27FC236}">
                  <a16:creationId xmlns:a16="http://schemas.microsoft.com/office/drawing/2014/main" id="{6B2FD253-4087-8061-C727-6849DC25706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02" name="Retângulo: Cantos Arredondados 2101">
              <a:extLst>
                <a:ext uri="{FF2B5EF4-FFF2-40B4-BE49-F238E27FC236}">
                  <a16:creationId xmlns:a16="http://schemas.microsoft.com/office/drawing/2014/main" id="{8365CC19-0D65-BC09-161E-BB1784240F61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latin typeface="Avenir Next LT Pro Demi" panose="020B0604020202020204" pitchFamily="34" charset="0"/>
                </a:rPr>
                <a:t>Chiclas</a:t>
              </a:r>
              <a:r>
                <a:rPr lang="pt-PT" dirty="0">
                  <a:latin typeface="Avenir Next LT Pro Demi" panose="020B0604020202020204" pitchFamily="34" charset="0"/>
                </a:rPr>
                <a:t> 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103" name="Retângulo: Cantos Arredondados 2102">
              <a:extLst>
                <a:ext uri="{FF2B5EF4-FFF2-40B4-BE49-F238E27FC236}">
                  <a16:creationId xmlns:a16="http://schemas.microsoft.com/office/drawing/2014/main" id="{FF111C06-D479-F74E-C442-7FB585ACE586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04" name="Retângulo: Cantos Arredondados 2103">
              <a:extLst>
                <a:ext uri="{FF2B5EF4-FFF2-40B4-BE49-F238E27FC236}">
                  <a16:creationId xmlns:a16="http://schemas.microsoft.com/office/drawing/2014/main" id="{F8640C26-A16B-04C6-CC22-3742AA41E116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105" name="Agrupar 2104">
            <a:extLst>
              <a:ext uri="{FF2B5EF4-FFF2-40B4-BE49-F238E27FC236}">
                <a16:creationId xmlns:a16="http://schemas.microsoft.com/office/drawing/2014/main" id="{2DF20909-AB99-D2D0-A5D5-E9747076BE2B}"/>
              </a:ext>
            </a:extLst>
          </p:cNvPr>
          <p:cNvGrpSpPr/>
          <p:nvPr/>
        </p:nvGrpSpPr>
        <p:grpSpPr>
          <a:xfrm>
            <a:off x="8987196" y="6216822"/>
            <a:ext cx="2153453" cy="3043327"/>
            <a:chOff x="7453884" y="5154039"/>
            <a:chExt cx="2816352" cy="4158706"/>
          </a:xfrm>
        </p:grpSpPr>
        <p:sp>
          <p:nvSpPr>
            <p:cNvPr id="2106" name="Retângulo: Cantos Arredondados 2105">
              <a:extLst>
                <a:ext uri="{FF2B5EF4-FFF2-40B4-BE49-F238E27FC236}">
                  <a16:creationId xmlns:a16="http://schemas.microsoft.com/office/drawing/2014/main" id="{4545E1F3-55F2-91BD-4524-13AA20905B5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07" name="Retângulo: Cantos Arredondados 2106">
              <a:extLst>
                <a:ext uri="{FF2B5EF4-FFF2-40B4-BE49-F238E27FC236}">
                  <a16:creationId xmlns:a16="http://schemas.microsoft.com/office/drawing/2014/main" id="{334DD8D3-3878-C52E-86E1-AC530FC2C94E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Pão 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08" name="Retângulo: Cantos Arredondados 2107">
              <a:extLst>
                <a:ext uri="{FF2B5EF4-FFF2-40B4-BE49-F238E27FC236}">
                  <a16:creationId xmlns:a16="http://schemas.microsoft.com/office/drawing/2014/main" id="{5196C8D2-6707-BF9C-00C9-58585D22FED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09" name="Retângulo: Cantos Arredondados 2108">
              <a:extLst>
                <a:ext uri="{FF2B5EF4-FFF2-40B4-BE49-F238E27FC236}">
                  <a16:creationId xmlns:a16="http://schemas.microsoft.com/office/drawing/2014/main" id="{86E4D176-131E-D963-4124-F85B440C0EA0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112" name="Agrupar 2111">
            <a:extLst>
              <a:ext uri="{FF2B5EF4-FFF2-40B4-BE49-F238E27FC236}">
                <a16:creationId xmlns:a16="http://schemas.microsoft.com/office/drawing/2014/main" id="{7A122C3B-BB81-AF8E-6B59-44B11A0F79AA}"/>
              </a:ext>
            </a:extLst>
          </p:cNvPr>
          <p:cNvGrpSpPr/>
          <p:nvPr/>
        </p:nvGrpSpPr>
        <p:grpSpPr>
          <a:xfrm>
            <a:off x="3742291" y="9866297"/>
            <a:ext cx="2153453" cy="3043327"/>
            <a:chOff x="7453884" y="5154039"/>
            <a:chExt cx="2816352" cy="4158706"/>
          </a:xfrm>
        </p:grpSpPr>
        <p:sp>
          <p:nvSpPr>
            <p:cNvPr id="2113" name="Retângulo: Cantos Arredondados 2112">
              <a:extLst>
                <a:ext uri="{FF2B5EF4-FFF2-40B4-BE49-F238E27FC236}">
                  <a16:creationId xmlns:a16="http://schemas.microsoft.com/office/drawing/2014/main" id="{88ACE759-150E-4DEB-7E3D-00ABD555686D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14" name="Retângulo: Cantos Arredondados 2113">
              <a:extLst>
                <a:ext uri="{FF2B5EF4-FFF2-40B4-BE49-F238E27FC236}">
                  <a16:creationId xmlns:a16="http://schemas.microsoft.com/office/drawing/2014/main" id="{E7491562-AFB7-2664-31B5-414580A66E16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Chouriço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2115" name="Retângulo: Cantos Arredondados 2114">
              <a:extLst>
                <a:ext uri="{FF2B5EF4-FFF2-40B4-BE49-F238E27FC236}">
                  <a16:creationId xmlns:a16="http://schemas.microsoft.com/office/drawing/2014/main" id="{82B8B7C5-6F34-9FC3-C756-9629AA5556C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16" name="Retângulo: Cantos Arredondados 2115">
              <a:extLst>
                <a:ext uri="{FF2B5EF4-FFF2-40B4-BE49-F238E27FC236}">
                  <a16:creationId xmlns:a16="http://schemas.microsoft.com/office/drawing/2014/main" id="{4404B3CF-4483-AF20-CDFC-930AEFB500F5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</p:grpSp>
      <p:grpSp>
        <p:nvGrpSpPr>
          <p:cNvPr id="2117" name="Agrupar 2116">
            <a:extLst>
              <a:ext uri="{FF2B5EF4-FFF2-40B4-BE49-F238E27FC236}">
                <a16:creationId xmlns:a16="http://schemas.microsoft.com/office/drawing/2014/main" id="{A04F37D4-CB82-7D9F-AE11-7BA13C3E1910}"/>
              </a:ext>
            </a:extLst>
          </p:cNvPr>
          <p:cNvGrpSpPr/>
          <p:nvPr/>
        </p:nvGrpSpPr>
        <p:grpSpPr>
          <a:xfrm>
            <a:off x="6357475" y="9866296"/>
            <a:ext cx="2153453" cy="3043327"/>
            <a:chOff x="7453884" y="5154039"/>
            <a:chExt cx="2816352" cy="4158706"/>
          </a:xfrm>
        </p:grpSpPr>
        <p:sp>
          <p:nvSpPr>
            <p:cNvPr id="2118" name="Retângulo: Cantos Arredondados 2117">
              <a:extLst>
                <a:ext uri="{FF2B5EF4-FFF2-40B4-BE49-F238E27FC236}">
                  <a16:creationId xmlns:a16="http://schemas.microsoft.com/office/drawing/2014/main" id="{AC4F65CF-845A-F28B-9E17-DD4EDB3726C4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19" name="Retângulo: Cantos Arredondados 2118">
              <a:extLst>
                <a:ext uri="{FF2B5EF4-FFF2-40B4-BE49-F238E27FC236}">
                  <a16:creationId xmlns:a16="http://schemas.microsoft.com/office/drawing/2014/main" id="{FA2B2058-64F5-00C6-F614-4F906588D7CC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latin typeface="Avenir Next LT Pro Demi" panose="020B0604020202020204" pitchFamily="34" charset="0"/>
                </a:rPr>
                <a:t>Chiclas</a:t>
              </a:r>
              <a:r>
                <a:rPr lang="pt-PT" dirty="0">
                  <a:latin typeface="Avenir Next LT Pro Demi" panose="020B0604020202020204" pitchFamily="34" charset="0"/>
                </a:rPr>
                <a:t> 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120" name="Retângulo: Cantos Arredondados 2119">
              <a:extLst>
                <a:ext uri="{FF2B5EF4-FFF2-40B4-BE49-F238E27FC236}">
                  <a16:creationId xmlns:a16="http://schemas.microsoft.com/office/drawing/2014/main" id="{D10C7F90-F13D-882B-C54B-86904458157E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21" name="Retângulo: Cantos Arredondados 2120">
              <a:extLst>
                <a:ext uri="{FF2B5EF4-FFF2-40B4-BE49-F238E27FC236}">
                  <a16:creationId xmlns:a16="http://schemas.microsoft.com/office/drawing/2014/main" id="{76EA8C27-18C9-AAF3-08BF-A473E103D1FF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122" name="Agrupar 2121">
            <a:extLst>
              <a:ext uri="{FF2B5EF4-FFF2-40B4-BE49-F238E27FC236}">
                <a16:creationId xmlns:a16="http://schemas.microsoft.com/office/drawing/2014/main" id="{EC64E9E5-2898-2355-EC79-8FAFF5D7DDF2}"/>
              </a:ext>
            </a:extLst>
          </p:cNvPr>
          <p:cNvGrpSpPr/>
          <p:nvPr/>
        </p:nvGrpSpPr>
        <p:grpSpPr>
          <a:xfrm>
            <a:off x="8972659" y="9866295"/>
            <a:ext cx="2153453" cy="3043327"/>
            <a:chOff x="7453884" y="5154039"/>
            <a:chExt cx="2816352" cy="4158706"/>
          </a:xfrm>
        </p:grpSpPr>
        <p:sp>
          <p:nvSpPr>
            <p:cNvPr id="2123" name="Retângulo: Cantos Arredondados 2122">
              <a:extLst>
                <a:ext uri="{FF2B5EF4-FFF2-40B4-BE49-F238E27FC236}">
                  <a16:creationId xmlns:a16="http://schemas.microsoft.com/office/drawing/2014/main" id="{F08F083E-2826-4FEE-F2BC-6A78391398C0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24" name="Retângulo: Cantos Arredondados 2123">
              <a:extLst>
                <a:ext uri="{FF2B5EF4-FFF2-40B4-BE49-F238E27FC236}">
                  <a16:creationId xmlns:a16="http://schemas.microsoft.com/office/drawing/2014/main" id="{A5F40B8A-9473-3D2A-6EC4-651EDC0D0B9E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Pão 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25" name="Retângulo: Cantos Arredondados 2124">
              <a:extLst>
                <a:ext uri="{FF2B5EF4-FFF2-40B4-BE49-F238E27FC236}">
                  <a16:creationId xmlns:a16="http://schemas.microsoft.com/office/drawing/2014/main" id="{04AFA8CF-FAB0-37D6-1855-B432BACE9C22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26" name="Retângulo: Cantos Arredondados 2125">
              <a:extLst>
                <a:ext uri="{FF2B5EF4-FFF2-40B4-BE49-F238E27FC236}">
                  <a16:creationId xmlns:a16="http://schemas.microsoft.com/office/drawing/2014/main" id="{71A69938-5124-BF5B-6459-5820DA683446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132" name="Agrupar 2131">
            <a:extLst>
              <a:ext uri="{FF2B5EF4-FFF2-40B4-BE49-F238E27FC236}">
                <a16:creationId xmlns:a16="http://schemas.microsoft.com/office/drawing/2014/main" id="{953C47AA-C7AE-614F-DD3F-F944EBC81813}"/>
              </a:ext>
            </a:extLst>
          </p:cNvPr>
          <p:cNvGrpSpPr/>
          <p:nvPr/>
        </p:nvGrpSpPr>
        <p:grpSpPr>
          <a:xfrm>
            <a:off x="1194082" y="2589312"/>
            <a:ext cx="2153453" cy="3043327"/>
            <a:chOff x="7453884" y="5154039"/>
            <a:chExt cx="2816352" cy="4158706"/>
          </a:xfrm>
        </p:grpSpPr>
        <p:sp>
          <p:nvSpPr>
            <p:cNvPr id="2133" name="Retângulo: Cantos Arredondados 2132">
              <a:extLst>
                <a:ext uri="{FF2B5EF4-FFF2-40B4-BE49-F238E27FC236}">
                  <a16:creationId xmlns:a16="http://schemas.microsoft.com/office/drawing/2014/main" id="{47BAD376-7E1B-6E4B-7D32-4ECCF7EE74B1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34" name="Retângulo: Cantos Arredondados 2133">
              <a:extLst>
                <a:ext uri="{FF2B5EF4-FFF2-40B4-BE49-F238E27FC236}">
                  <a16:creationId xmlns:a16="http://schemas.microsoft.com/office/drawing/2014/main" id="{8B0C7823-348C-4261-7059-D65421BDFB2A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Cogumelos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35" name="Retângulo: Cantos Arredondados 2134">
              <a:extLst>
                <a:ext uri="{FF2B5EF4-FFF2-40B4-BE49-F238E27FC236}">
                  <a16:creationId xmlns:a16="http://schemas.microsoft.com/office/drawing/2014/main" id="{D15D68FB-EDF4-EE84-8F65-52955347294D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36" name="Retângulo: Cantos Arredondados 2135">
              <a:extLst>
                <a:ext uri="{FF2B5EF4-FFF2-40B4-BE49-F238E27FC236}">
                  <a16:creationId xmlns:a16="http://schemas.microsoft.com/office/drawing/2014/main" id="{F04F5577-3FFB-6E6D-2E1C-40DF6A7659A1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137" name="Agrupar 2136">
            <a:extLst>
              <a:ext uri="{FF2B5EF4-FFF2-40B4-BE49-F238E27FC236}">
                <a16:creationId xmlns:a16="http://schemas.microsoft.com/office/drawing/2014/main" id="{C668045C-01C0-BD54-6D0D-28FDFBF4FE3D}"/>
              </a:ext>
            </a:extLst>
          </p:cNvPr>
          <p:cNvGrpSpPr/>
          <p:nvPr/>
        </p:nvGrpSpPr>
        <p:grpSpPr>
          <a:xfrm>
            <a:off x="1194082" y="6216822"/>
            <a:ext cx="2153453" cy="3043327"/>
            <a:chOff x="7453884" y="5154039"/>
            <a:chExt cx="2816352" cy="4158706"/>
          </a:xfrm>
        </p:grpSpPr>
        <p:sp>
          <p:nvSpPr>
            <p:cNvPr id="2138" name="Retângulo: Cantos Arredondados 2137">
              <a:extLst>
                <a:ext uri="{FF2B5EF4-FFF2-40B4-BE49-F238E27FC236}">
                  <a16:creationId xmlns:a16="http://schemas.microsoft.com/office/drawing/2014/main" id="{14172C83-D554-43CC-CFD0-0E21188702F3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39" name="Retângulo: Cantos Arredondados 2138">
              <a:extLst>
                <a:ext uri="{FF2B5EF4-FFF2-40B4-BE49-F238E27FC236}">
                  <a16:creationId xmlns:a16="http://schemas.microsoft.com/office/drawing/2014/main" id="{EBA820DF-942B-9C0D-4A4D-83BF388DB75F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Pão 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40" name="Retângulo: Cantos Arredondados 2139">
              <a:extLst>
                <a:ext uri="{FF2B5EF4-FFF2-40B4-BE49-F238E27FC236}">
                  <a16:creationId xmlns:a16="http://schemas.microsoft.com/office/drawing/2014/main" id="{4E3F3960-BD31-1D6F-0C2B-89DE5F6B5161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41" name="Retângulo: Cantos Arredondados 2140">
              <a:extLst>
                <a:ext uri="{FF2B5EF4-FFF2-40B4-BE49-F238E27FC236}">
                  <a16:creationId xmlns:a16="http://schemas.microsoft.com/office/drawing/2014/main" id="{0946AFF9-8332-ECBE-4147-DEA81CF70D3D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sp>
        <p:nvSpPr>
          <p:cNvPr id="2142" name="Retângulo: Cantos Arredondados 2141">
            <a:extLst>
              <a:ext uri="{FF2B5EF4-FFF2-40B4-BE49-F238E27FC236}">
                <a16:creationId xmlns:a16="http://schemas.microsoft.com/office/drawing/2014/main" id="{BD660009-F436-2DFC-5692-B97C8C40036F}"/>
              </a:ext>
            </a:extLst>
          </p:cNvPr>
          <p:cNvSpPr/>
          <p:nvPr/>
        </p:nvSpPr>
        <p:spPr>
          <a:xfrm>
            <a:off x="58766" y="1656254"/>
            <a:ext cx="3320755" cy="586416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Filtros</a:t>
            </a:r>
          </a:p>
        </p:txBody>
      </p:sp>
      <p:grpSp>
        <p:nvGrpSpPr>
          <p:cNvPr id="2143" name="Agrupar 2142">
            <a:extLst>
              <a:ext uri="{FF2B5EF4-FFF2-40B4-BE49-F238E27FC236}">
                <a16:creationId xmlns:a16="http://schemas.microsoft.com/office/drawing/2014/main" id="{FA12D52B-6990-35B6-07AB-FBD230D7E065}"/>
              </a:ext>
            </a:extLst>
          </p:cNvPr>
          <p:cNvGrpSpPr/>
          <p:nvPr/>
        </p:nvGrpSpPr>
        <p:grpSpPr>
          <a:xfrm>
            <a:off x="1189420" y="9866295"/>
            <a:ext cx="2153453" cy="3043327"/>
            <a:chOff x="7453884" y="5154039"/>
            <a:chExt cx="2816352" cy="4158706"/>
          </a:xfrm>
        </p:grpSpPr>
        <p:sp>
          <p:nvSpPr>
            <p:cNvPr id="2144" name="Retângulo: Cantos Arredondados 2143">
              <a:extLst>
                <a:ext uri="{FF2B5EF4-FFF2-40B4-BE49-F238E27FC236}">
                  <a16:creationId xmlns:a16="http://schemas.microsoft.com/office/drawing/2014/main" id="{0B3E649C-DF0B-41CF-4657-2FB6AF04A07C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45" name="Retângulo: Cantos Arredondados 2144">
              <a:extLst>
                <a:ext uri="{FF2B5EF4-FFF2-40B4-BE49-F238E27FC236}">
                  <a16:creationId xmlns:a16="http://schemas.microsoft.com/office/drawing/2014/main" id="{56A3B994-6C5A-DCA1-19B7-FB22315F23FD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Chouriço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2146" name="Retângulo: Cantos Arredondados 2145">
              <a:extLst>
                <a:ext uri="{FF2B5EF4-FFF2-40B4-BE49-F238E27FC236}">
                  <a16:creationId xmlns:a16="http://schemas.microsoft.com/office/drawing/2014/main" id="{9CB2ED9A-CBA0-4A52-27A6-9B580AA3B21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47" name="Retângulo: Cantos Arredondados 2146">
              <a:extLst>
                <a:ext uri="{FF2B5EF4-FFF2-40B4-BE49-F238E27FC236}">
                  <a16:creationId xmlns:a16="http://schemas.microsoft.com/office/drawing/2014/main" id="{BDD3D91F-0A42-5676-1102-FBA61A3AD281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</p:grpSp>
      <p:sp>
        <p:nvSpPr>
          <p:cNvPr id="2148" name="Retângulo: Cantos Arredondados 2147">
            <a:extLst>
              <a:ext uri="{FF2B5EF4-FFF2-40B4-BE49-F238E27FC236}">
                <a16:creationId xmlns:a16="http://schemas.microsoft.com/office/drawing/2014/main" id="{E89A83B9-9568-1C99-2E92-631455C9E934}"/>
              </a:ext>
            </a:extLst>
          </p:cNvPr>
          <p:cNvSpPr/>
          <p:nvPr/>
        </p:nvSpPr>
        <p:spPr>
          <a:xfrm>
            <a:off x="8879033" y="1620121"/>
            <a:ext cx="3237458" cy="604821"/>
          </a:xfrm>
          <a:prstGeom prst="roundRect">
            <a:avLst>
              <a:gd name="adj" fmla="val 50000"/>
            </a:avLst>
          </a:prstGeom>
          <a:solidFill>
            <a:srgbClr val="E0EAF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Pesquisar produto</a:t>
            </a:r>
          </a:p>
        </p:txBody>
      </p:sp>
    </p:spTree>
    <p:extLst>
      <p:ext uri="{BB962C8B-B14F-4D97-AF65-F5344CB8AC3E}">
        <p14:creationId xmlns:p14="http://schemas.microsoft.com/office/powerpoint/2010/main" val="32212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9653F47-C20B-9C1E-369C-EE5ECA17CE07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D0BB5F-E147-FBBE-B4EA-9AE38A30E2C7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2127" name="Retângulo: Cantos Arredondados 2126">
            <a:extLst>
              <a:ext uri="{FF2B5EF4-FFF2-40B4-BE49-F238E27FC236}">
                <a16:creationId xmlns:a16="http://schemas.microsoft.com/office/drawing/2014/main" id="{190AD0B6-FE8A-3D0C-365E-8AC5D26428EF}"/>
              </a:ext>
            </a:extLst>
          </p:cNvPr>
          <p:cNvSpPr/>
          <p:nvPr/>
        </p:nvSpPr>
        <p:spPr>
          <a:xfrm>
            <a:off x="0" y="1058843"/>
            <a:ext cx="3438288" cy="9787601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DDB1DFA-3649-7397-EA0C-1E483A791590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A75C3EE-B648-8A8E-BE1F-19106BC68447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4405C05-9CD9-C425-E869-B44C9D6B64CB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6729CFE-478B-47EE-ABB8-DEBA331D4F10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70BBAAC-0890-3B94-92B9-8208F94A1E27}"/>
              </a:ext>
            </a:extLst>
          </p:cNvPr>
          <p:cNvSpPr/>
          <p:nvPr/>
        </p:nvSpPr>
        <p:spPr>
          <a:xfrm>
            <a:off x="74962" y="2363812"/>
            <a:ext cx="3320755" cy="1958275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>
              <a:noFill/>
              <a:latin typeface="Avenir Next LT Pro Demi" panose="020B060402020202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A16D74D-17C8-0649-B330-37312503AB52}"/>
              </a:ext>
            </a:extLst>
          </p:cNvPr>
          <p:cNvSpPr/>
          <p:nvPr/>
        </p:nvSpPr>
        <p:spPr>
          <a:xfrm>
            <a:off x="74962" y="2363812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Família de produtos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5579C67-3C6C-7BA2-7CC9-47707DE3C6D3}"/>
              </a:ext>
            </a:extLst>
          </p:cNvPr>
          <p:cNvSpPr/>
          <p:nvPr/>
        </p:nvSpPr>
        <p:spPr>
          <a:xfrm>
            <a:off x="841534" y="298096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3815388-AD28-F5A2-3C17-E67226CF5ABB}"/>
              </a:ext>
            </a:extLst>
          </p:cNvPr>
          <p:cNvSpPr txBox="1"/>
          <p:nvPr/>
        </p:nvSpPr>
        <p:spPr>
          <a:xfrm>
            <a:off x="1135666" y="2960026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Vegetais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C0611F4-F3D8-DAC7-292E-69187FEA21DE}"/>
              </a:ext>
            </a:extLst>
          </p:cNvPr>
          <p:cNvSpPr/>
          <p:nvPr/>
        </p:nvSpPr>
        <p:spPr>
          <a:xfrm>
            <a:off x="841534" y="344868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11AE310-88C3-9576-E1C7-989D7FA7891C}"/>
              </a:ext>
            </a:extLst>
          </p:cNvPr>
          <p:cNvSpPr/>
          <p:nvPr/>
        </p:nvSpPr>
        <p:spPr>
          <a:xfrm>
            <a:off x="74962" y="7188266"/>
            <a:ext cx="3320755" cy="1143730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>
              <a:noFill/>
              <a:latin typeface="Avenir Next LT Pro Demi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BED3DD-D1D8-033A-B5A7-CFF80E11AD11}"/>
              </a:ext>
            </a:extLst>
          </p:cNvPr>
          <p:cNvSpPr txBox="1"/>
          <p:nvPr/>
        </p:nvSpPr>
        <p:spPr>
          <a:xfrm>
            <a:off x="1135666" y="3427740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Lacticínios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F96824C-373A-7853-1252-6662F7760858}"/>
              </a:ext>
            </a:extLst>
          </p:cNvPr>
          <p:cNvSpPr/>
          <p:nvPr/>
        </p:nvSpPr>
        <p:spPr>
          <a:xfrm>
            <a:off x="841534" y="390581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DB048-C374-4110-8F59-254AA75623AA}"/>
              </a:ext>
            </a:extLst>
          </p:cNvPr>
          <p:cNvSpPr txBox="1"/>
          <p:nvPr/>
        </p:nvSpPr>
        <p:spPr>
          <a:xfrm>
            <a:off x="1135666" y="3884874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Etc. 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EEC4786-1901-E5A5-7E57-5928884722FE}"/>
              </a:ext>
            </a:extLst>
          </p:cNvPr>
          <p:cNvGrpSpPr/>
          <p:nvPr/>
        </p:nvGrpSpPr>
        <p:grpSpPr>
          <a:xfrm>
            <a:off x="74962" y="4440667"/>
            <a:ext cx="3320755" cy="1958275"/>
            <a:chOff x="5468112" y="3765816"/>
            <a:chExt cx="3645408" cy="1958275"/>
          </a:xfrm>
          <a:solidFill>
            <a:srgbClr val="E0EAF5"/>
          </a:solidFill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46313304-F2CB-E371-2524-24493420B40A}"/>
                </a:ext>
              </a:extLst>
            </p:cNvPr>
            <p:cNvSpPr/>
            <p:nvPr/>
          </p:nvSpPr>
          <p:spPr>
            <a:xfrm>
              <a:off x="5468112" y="3765816"/>
              <a:ext cx="3645408" cy="1958275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DC0C2BC8-B21B-1E74-F468-CA11420BAE89}"/>
                </a:ext>
              </a:extLst>
            </p:cNvPr>
            <p:cNvSpPr/>
            <p:nvPr/>
          </p:nvSpPr>
          <p:spPr>
            <a:xfrm>
              <a:off x="5468112" y="3765816"/>
              <a:ext cx="3645408" cy="450999"/>
            </a:xfrm>
            <a:prstGeom prst="roundRect">
              <a:avLst>
                <a:gd name="adj" fmla="val 0"/>
              </a:avLst>
            </a:prstGeom>
            <a:solidFill>
              <a:srgbClr val="2E77A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latin typeface="Avenir Next LT Pro Demi" panose="020B0604020202020204" pitchFamily="34" charset="0"/>
                </a:rPr>
                <a:t>Restrições alimentares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03B8847-B211-DC8B-BDFB-066DD23D3708}"/>
                </a:ext>
              </a:extLst>
            </p:cNvPr>
            <p:cNvSpPr/>
            <p:nvPr/>
          </p:nvSpPr>
          <p:spPr>
            <a:xfrm>
              <a:off x="6234684" y="4382971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 dirty="0">
                <a:latin typeface="Avenir Next LT Pro Demi" panose="020B0604020202020204" pitchFamily="34" charset="0"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62C706D-5A35-1931-9B38-71A04DA5A5CD}"/>
                </a:ext>
              </a:extLst>
            </p:cNvPr>
            <p:cNvSpPr txBox="1"/>
            <p:nvPr/>
          </p:nvSpPr>
          <p:spPr>
            <a:xfrm>
              <a:off x="6528816" y="4362030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Sem lactose 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D7B2C4A-8BAD-916B-8029-D7C8D3EB311B}"/>
                </a:ext>
              </a:extLst>
            </p:cNvPr>
            <p:cNvSpPr/>
            <p:nvPr/>
          </p:nvSpPr>
          <p:spPr>
            <a:xfrm>
              <a:off x="6234684" y="4850685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latin typeface="Avenir Next LT Pro Demi" panose="020B0604020202020204" pitchFamily="34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363E9FB-1272-270E-40A6-CB89AED1C954}"/>
                </a:ext>
              </a:extLst>
            </p:cNvPr>
            <p:cNvSpPr txBox="1"/>
            <p:nvPr/>
          </p:nvSpPr>
          <p:spPr>
            <a:xfrm>
              <a:off x="6528816" y="4829744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Sem </a:t>
              </a:r>
              <a:r>
                <a:rPr lang="pt-PT" sz="1400" dirty="0" err="1">
                  <a:latin typeface="Avenir Next LT Pro Demi" panose="020B0604020202020204" pitchFamily="34" charset="0"/>
                </a:rPr>
                <a:t>gluten</a:t>
              </a:r>
              <a:endParaRPr lang="pt-PT" sz="1400" dirty="0">
                <a:latin typeface="Avenir Next LT Pro Demi" panose="020B0604020202020204" pitchFamily="34" charset="0"/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684DE9B-5CF4-AD70-DB45-02BD95615441}"/>
                </a:ext>
              </a:extLst>
            </p:cNvPr>
            <p:cNvSpPr/>
            <p:nvPr/>
          </p:nvSpPr>
          <p:spPr>
            <a:xfrm>
              <a:off x="6234684" y="5307819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latin typeface="Avenir Next LT Pro Demi" panose="020B0604020202020204" pitchFamily="34" charset="0"/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2076C21-6D0E-9F98-5452-C680AA3C9A57}"/>
                </a:ext>
              </a:extLst>
            </p:cNvPr>
            <p:cNvSpPr txBox="1"/>
            <p:nvPr/>
          </p:nvSpPr>
          <p:spPr>
            <a:xfrm>
              <a:off x="6528816" y="5286878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Etc. </a:t>
              </a:r>
            </a:p>
          </p:txBody>
        </p:sp>
      </p:grp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37C8A7F-4260-1495-5043-C254F4868F4B}"/>
              </a:ext>
            </a:extLst>
          </p:cNvPr>
          <p:cNvSpPr/>
          <p:nvPr/>
        </p:nvSpPr>
        <p:spPr>
          <a:xfrm>
            <a:off x="74962" y="6549043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Outro filtro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1C7B2D-8577-1F58-E47A-363826FDCD76}"/>
              </a:ext>
            </a:extLst>
          </p:cNvPr>
          <p:cNvSpPr/>
          <p:nvPr/>
        </p:nvSpPr>
        <p:spPr>
          <a:xfrm>
            <a:off x="74962" y="7150143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Preço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68044F1-7F7E-5FAC-76BD-C5BABA545B6E}"/>
              </a:ext>
            </a:extLst>
          </p:cNvPr>
          <p:cNvSpPr/>
          <p:nvPr/>
        </p:nvSpPr>
        <p:spPr>
          <a:xfrm>
            <a:off x="526066" y="7870760"/>
            <a:ext cx="2532215" cy="256032"/>
          </a:xfrm>
          <a:prstGeom prst="roundRect">
            <a:avLst/>
          </a:prstGeom>
          <a:solidFill>
            <a:srgbClr val="2E77AE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2C17F-57C0-88CA-8609-EE3F83C32B3C}"/>
              </a:ext>
            </a:extLst>
          </p:cNvPr>
          <p:cNvSpPr/>
          <p:nvPr/>
        </p:nvSpPr>
        <p:spPr>
          <a:xfrm>
            <a:off x="1057942" y="7828088"/>
            <a:ext cx="333186" cy="34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2ABC24-1F17-42FB-F77A-D08E242719F9}"/>
              </a:ext>
            </a:extLst>
          </p:cNvPr>
          <p:cNvSpPr/>
          <p:nvPr/>
        </p:nvSpPr>
        <p:spPr>
          <a:xfrm>
            <a:off x="2379250" y="7834184"/>
            <a:ext cx="333186" cy="34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5CCA9F33-8FB5-407C-F04D-EEE772B991A6}"/>
              </a:ext>
            </a:extLst>
          </p:cNvPr>
          <p:cNvSpPr/>
          <p:nvPr/>
        </p:nvSpPr>
        <p:spPr>
          <a:xfrm>
            <a:off x="1262158" y="7950668"/>
            <a:ext cx="1263331" cy="962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D6D3612-C4ED-857A-04A3-8258E801F5A4}"/>
              </a:ext>
            </a:extLst>
          </p:cNvPr>
          <p:cNvGrpSpPr/>
          <p:nvPr/>
        </p:nvGrpSpPr>
        <p:grpSpPr>
          <a:xfrm>
            <a:off x="4110396" y="2589314"/>
            <a:ext cx="2153453" cy="3043327"/>
            <a:chOff x="7453884" y="5154039"/>
            <a:chExt cx="2816352" cy="4158706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EFE2C99A-5A57-01D7-66A4-4120C0C53F11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6F5D1C8E-83DB-3556-46A1-D977E9056E85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Azeite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B9A8FA04-DC26-F5DC-D241-56FBC1A004C3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DCDAE90E-2A37-FC23-B581-FE66B61A8F84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CF92E48-BE1C-EF60-2F94-F11FCFDE2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464" y="5246717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AC62BF7-BC5F-1287-C48A-AA3459215FEB}"/>
              </a:ext>
            </a:extLst>
          </p:cNvPr>
          <p:cNvGrpSpPr/>
          <p:nvPr/>
        </p:nvGrpSpPr>
        <p:grpSpPr>
          <a:xfrm>
            <a:off x="6725580" y="2589313"/>
            <a:ext cx="2153453" cy="3043327"/>
            <a:chOff x="7453884" y="5154039"/>
            <a:chExt cx="2816352" cy="4158706"/>
          </a:xfrm>
        </p:grpSpPr>
        <p:sp>
          <p:nvSpPr>
            <p:cNvPr id="2048" name="Retângulo: Cantos Arredondados 2047">
              <a:extLst>
                <a:ext uri="{FF2B5EF4-FFF2-40B4-BE49-F238E27FC236}">
                  <a16:creationId xmlns:a16="http://schemas.microsoft.com/office/drawing/2014/main" id="{5D311E7E-AD93-FA7C-4E50-2332D72A5B19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49" name="Retângulo: Cantos Arredondados 2048">
              <a:extLst>
                <a:ext uri="{FF2B5EF4-FFF2-40B4-BE49-F238E27FC236}">
                  <a16:creationId xmlns:a16="http://schemas.microsoft.com/office/drawing/2014/main" id="{C1F23F81-04FC-6478-289F-4873793F57A1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Posta de vitela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051" name="Retângulo: Cantos Arredondados 2050">
              <a:extLst>
                <a:ext uri="{FF2B5EF4-FFF2-40B4-BE49-F238E27FC236}">
                  <a16:creationId xmlns:a16="http://schemas.microsoft.com/office/drawing/2014/main" id="{66729808-09F9-6C9D-214A-47CAAE0476DA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52" name="Retângulo: Cantos Arredondados 2051">
              <a:extLst>
                <a:ext uri="{FF2B5EF4-FFF2-40B4-BE49-F238E27FC236}">
                  <a16:creationId xmlns:a16="http://schemas.microsoft.com/office/drawing/2014/main" id="{336B2333-83D7-CA11-B847-86D6E2A478D8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054" name="Agrupar 2053">
            <a:extLst>
              <a:ext uri="{FF2B5EF4-FFF2-40B4-BE49-F238E27FC236}">
                <a16:creationId xmlns:a16="http://schemas.microsoft.com/office/drawing/2014/main" id="{239740A1-BA58-2810-87AF-1D64C75AA157}"/>
              </a:ext>
            </a:extLst>
          </p:cNvPr>
          <p:cNvGrpSpPr/>
          <p:nvPr/>
        </p:nvGrpSpPr>
        <p:grpSpPr>
          <a:xfrm>
            <a:off x="9340764" y="2589312"/>
            <a:ext cx="2153453" cy="3043327"/>
            <a:chOff x="7453884" y="5154039"/>
            <a:chExt cx="2816352" cy="4158706"/>
          </a:xfrm>
        </p:grpSpPr>
        <p:sp>
          <p:nvSpPr>
            <p:cNvPr id="2055" name="Retângulo: Cantos Arredondados 2054">
              <a:extLst>
                <a:ext uri="{FF2B5EF4-FFF2-40B4-BE49-F238E27FC236}">
                  <a16:creationId xmlns:a16="http://schemas.microsoft.com/office/drawing/2014/main" id="{D593B17F-5398-19B0-A9D5-0EA4E3D5716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56" name="Retângulo: Cantos Arredondados 2055">
              <a:extLst>
                <a:ext uri="{FF2B5EF4-FFF2-40B4-BE49-F238E27FC236}">
                  <a16:creationId xmlns:a16="http://schemas.microsoft.com/office/drawing/2014/main" id="{CAA3A157-2364-1ED9-A15F-CB0C195F0DCC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Cogumelos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057" name="Retângulo: Cantos Arredondados 2056">
              <a:extLst>
                <a:ext uri="{FF2B5EF4-FFF2-40B4-BE49-F238E27FC236}">
                  <a16:creationId xmlns:a16="http://schemas.microsoft.com/office/drawing/2014/main" id="{EBF45CD8-1B4A-C99D-0A2E-44C47BAA852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276E75E0-DEA5-AA94-8E8B-2E9963A1FDF1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094" name="Agrupar 2093">
            <a:extLst>
              <a:ext uri="{FF2B5EF4-FFF2-40B4-BE49-F238E27FC236}">
                <a16:creationId xmlns:a16="http://schemas.microsoft.com/office/drawing/2014/main" id="{E1729176-511D-C7CD-4FDB-A0332E2686AC}"/>
              </a:ext>
            </a:extLst>
          </p:cNvPr>
          <p:cNvGrpSpPr/>
          <p:nvPr/>
        </p:nvGrpSpPr>
        <p:grpSpPr>
          <a:xfrm>
            <a:off x="4110396" y="6216824"/>
            <a:ext cx="2153453" cy="3043327"/>
            <a:chOff x="7453884" y="5154039"/>
            <a:chExt cx="2816352" cy="4158706"/>
          </a:xfrm>
        </p:grpSpPr>
        <p:sp>
          <p:nvSpPr>
            <p:cNvPr id="2095" name="Retângulo: Cantos Arredondados 2094">
              <a:extLst>
                <a:ext uri="{FF2B5EF4-FFF2-40B4-BE49-F238E27FC236}">
                  <a16:creationId xmlns:a16="http://schemas.microsoft.com/office/drawing/2014/main" id="{7E0FC8E0-770C-3B19-DBA9-E0D90CE24AC3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096" name="Retângulo: Cantos Arredondados 2095">
              <a:extLst>
                <a:ext uri="{FF2B5EF4-FFF2-40B4-BE49-F238E27FC236}">
                  <a16:creationId xmlns:a16="http://schemas.microsoft.com/office/drawing/2014/main" id="{FA061E7A-EF0D-D2B2-523B-8A8D96BE4392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Chouriço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2097" name="Retângulo: Cantos Arredondados 2096">
              <a:extLst>
                <a:ext uri="{FF2B5EF4-FFF2-40B4-BE49-F238E27FC236}">
                  <a16:creationId xmlns:a16="http://schemas.microsoft.com/office/drawing/2014/main" id="{7DE49C38-3B27-D9BC-A7EC-912E042CC47A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098" name="Retângulo: Cantos Arredondados 2097">
              <a:extLst>
                <a:ext uri="{FF2B5EF4-FFF2-40B4-BE49-F238E27FC236}">
                  <a16:creationId xmlns:a16="http://schemas.microsoft.com/office/drawing/2014/main" id="{D5C53B09-9CC3-D3CB-F544-F93BC00D8960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</p:grpSp>
      <p:grpSp>
        <p:nvGrpSpPr>
          <p:cNvPr id="2100" name="Agrupar 2099">
            <a:extLst>
              <a:ext uri="{FF2B5EF4-FFF2-40B4-BE49-F238E27FC236}">
                <a16:creationId xmlns:a16="http://schemas.microsoft.com/office/drawing/2014/main" id="{310861B0-8754-AC7F-33D0-40E33C936C4F}"/>
              </a:ext>
            </a:extLst>
          </p:cNvPr>
          <p:cNvGrpSpPr/>
          <p:nvPr/>
        </p:nvGrpSpPr>
        <p:grpSpPr>
          <a:xfrm>
            <a:off x="6725580" y="6216823"/>
            <a:ext cx="2153453" cy="3043327"/>
            <a:chOff x="7453884" y="5154039"/>
            <a:chExt cx="2816352" cy="4158706"/>
          </a:xfrm>
        </p:grpSpPr>
        <p:sp>
          <p:nvSpPr>
            <p:cNvPr id="2101" name="Retângulo: Cantos Arredondados 2100">
              <a:extLst>
                <a:ext uri="{FF2B5EF4-FFF2-40B4-BE49-F238E27FC236}">
                  <a16:creationId xmlns:a16="http://schemas.microsoft.com/office/drawing/2014/main" id="{6B2FD253-4087-8061-C727-6849DC25706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02" name="Retângulo: Cantos Arredondados 2101">
              <a:extLst>
                <a:ext uri="{FF2B5EF4-FFF2-40B4-BE49-F238E27FC236}">
                  <a16:creationId xmlns:a16="http://schemas.microsoft.com/office/drawing/2014/main" id="{8365CC19-0D65-BC09-161E-BB1784240F61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latin typeface="Avenir Next LT Pro Demi" panose="020B0604020202020204" pitchFamily="34" charset="0"/>
                </a:rPr>
                <a:t>Chiclas</a:t>
              </a:r>
              <a:r>
                <a:rPr lang="pt-PT" dirty="0">
                  <a:latin typeface="Avenir Next LT Pro Demi" panose="020B0604020202020204" pitchFamily="34" charset="0"/>
                </a:rPr>
                <a:t> 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103" name="Retângulo: Cantos Arredondados 2102">
              <a:extLst>
                <a:ext uri="{FF2B5EF4-FFF2-40B4-BE49-F238E27FC236}">
                  <a16:creationId xmlns:a16="http://schemas.microsoft.com/office/drawing/2014/main" id="{FF111C06-D479-F74E-C442-7FB585ACE586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04" name="Retângulo: Cantos Arredondados 2103">
              <a:extLst>
                <a:ext uri="{FF2B5EF4-FFF2-40B4-BE49-F238E27FC236}">
                  <a16:creationId xmlns:a16="http://schemas.microsoft.com/office/drawing/2014/main" id="{F8640C26-A16B-04C6-CC22-3742AA41E116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105" name="Agrupar 2104">
            <a:extLst>
              <a:ext uri="{FF2B5EF4-FFF2-40B4-BE49-F238E27FC236}">
                <a16:creationId xmlns:a16="http://schemas.microsoft.com/office/drawing/2014/main" id="{2DF20909-AB99-D2D0-A5D5-E9747076BE2B}"/>
              </a:ext>
            </a:extLst>
          </p:cNvPr>
          <p:cNvGrpSpPr/>
          <p:nvPr/>
        </p:nvGrpSpPr>
        <p:grpSpPr>
          <a:xfrm>
            <a:off x="9340764" y="6216822"/>
            <a:ext cx="2153453" cy="3043327"/>
            <a:chOff x="7453884" y="5154039"/>
            <a:chExt cx="2816352" cy="4158706"/>
          </a:xfrm>
        </p:grpSpPr>
        <p:sp>
          <p:nvSpPr>
            <p:cNvPr id="2106" name="Retângulo: Cantos Arredondados 2105">
              <a:extLst>
                <a:ext uri="{FF2B5EF4-FFF2-40B4-BE49-F238E27FC236}">
                  <a16:creationId xmlns:a16="http://schemas.microsoft.com/office/drawing/2014/main" id="{4545E1F3-55F2-91BD-4524-13AA20905B55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07" name="Retângulo: Cantos Arredondados 2106">
              <a:extLst>
                <a:ext uri="{FF2B5EF4-FFF2-40B4-BE49-F238E27FC236}">
                  <a16:creationId xmlns:a16="http://schemas.microsoft.com/office/drawing/2014/main" id="{334DD8D3-3878-C52E-86E1-AC530FC2C94E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Pão </a:t>
              </a:r>
            </a:p>
            <a:p>
              <a:pPr algn="r"/>
              <a:r>
                <a:rPr lang="pt-PT" sz="1400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08" name="Retângulo: Cantos Arredondados 2107">
              <a:extLst>
                <a:ext uri="{FF2B5EF4-FFF2-40B4-BE49-F238E27FC236}">
                  <a16:creationId xmlns:a16="http://schemas.microsoft.com/office/drawing/2014/main" id="{5196C8D2-6707-BF9C-00C9-58585D22FED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09" name="Retângulo: Cantos Arredondados 2108">
              <a:extLst>
                <a:ext uri="{FF2B5EF4-FFF2-40B4-BE49-F238E27FC236}">
                  <a16:creationId xmlns:a16="http://schemas.microsoft.com/office/drawing/2014/main" id="{86E4D176-131E-D963-4124-F85B440C0EA0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grpSp>
        <p:nvGrpSpPr>
          <p:cNvPr id="2112" name="Agrupar 2111">
            <a:extLst>
              <a:ext uri="{FF2B5EF4-FFF2-40B4-BE49-F238E27FC236}">
                <a16:creationId xmlns:a16="http://schemas.microsoft.com/office/drawing/2014/main" id="{7A122C3B-BB81-AF8E-6B59-44B11A0F79AA}"/>
              </a:ext>
            </a:extLst>
          </p:cNvPr>
          <p:cNvGrpSpPr/>
          <p:nvPr/>
        </p:nvGrpSpPr>
        <p:grpSpPr>
          <a:xfrm>
            <a:off x="4095859" y="9866297"/>
            <a:ext cx="2153453" cy="3043327"/>
            <a:chOff x="7453884" y="5154039"/>
            <a:chExt cx="2816352" cy="4158706"/>
          </a:xfrm>
        </p:grpSpPr>
        <p:sp>
          <p:nvSpPr>
            <p:cNvPr id="2113" name="Retângulo: Cantos Arredondados 2112">
              <a:extLst>
                <a:ext uri="{FF2B5EF4-FFF2-40B4-BE49-F238E27FC236}">
                  <a16:creationId xmlns:a16="http://schemas.microsoft.com/office/drawing/2014/main" id="{88ACE759-150E-4DEB-7E3D-00ABD555686D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14" name="Retângulo: Cantos Arredondados 2113">
              <a:extLst>
                <a:ext uri="{FF2B5EF4-FFF2-40B4-BE49-F238E27FC236}">
                  <a16:creationId xmlns:a16="http://schemas.microsoft.com/office/drawing/2014/main" id="{E7491562-AFB7-2664-31B5-414580A66E16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Chouriço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4€</a:t>
              </a:r>
            </a:p>
          </p:txBody>
        </p:sp>
        <p:sp>
          <p:nvSpPr>
            <p:cNvPr id="2115" name="Retângulo: Cantos Arredondados 2114">
              <a:extLst>
                <a:ext uri="{FF2B5EF4-FFF2-40B4-BE49-F238E27FC236}">
                  <a16:creationId xmlns:a16="http://schemas.microsoft.com/office/drawing/2014/main" id="{82B8B7C5-6F34-9FC3-C756-9629AA5556C0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16" name="Retângulo: Cantos Arredondados 2115">
              <a:extLst>
                <a:ext uri="{FF2B5EF4-FFF2-40B4-BE49-F238E27FC236}">
                  <a16:creationId xmlns:a16="http://schemas.microsoft.com/office/drawing/2014/main" id="{4404B3CF-4483-AF20-CDFC-930AEFB500F5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 ao carrinho</a:t>
              </a:r>
            </a:p>
          </p:txBody>
        </p:sp>
      </p:grpSp>
      <p:grpSp>
        <p:nvGrpSpPr>
          <p:cNvPr id="2117" name="Agrupar 2116">
            <a:extLst>
              <a:ext uri="{FF2B5EF4-FFF2-40B4-BE49-F238E27FC236}">
                <a16:creationId xmlns:a16="http://schemas.microsoft.com/office/drawing/2014/main" id="{A04F37D4-CB82-7D9F-AE11-7BA13C3E1910}"/>
              </a:ext>
            </a:extLst>
          </p:cNvPr>
          <p:cNvGrpSpPr/>
          <p:nvPr/>
        </p:nvGrpSpPr>
        <p:grpSpPr>
          <a:xfrm>
            <a:off x="6711043" y="9866296"/>
            <a:ext cx="2153453" cy="3043327"/>
            <a:chOff x="7453884" y="5154039"/>
            <a:chExt cx="2816352" cy="4158706"/>
          </a:xfrm>
        </p:grpSpPr>
        <p:sp>
          <p:nvSpPr>
            <p:cNvPr id="2118" name="Retângulo: Cantos Arredondados 2117">
              <a:extLst>
                <a:ext uri="{FF2B5EF4-FFF2-40B4-BE49-F238E27FC236}">
                  <a16:creationId xmlns:a16="http://schemas.microsoft.com/office/drawing/2014/main" id="{AC4F65CF-845A-F28B-9E17-DD4EDB3726C4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19" name="Retângulo: Cantos Arredondados 2118">
              <a:extLst>
                <a:ext uri="{FF2B5EF4-FFF2-40B4-BE49-F238E27FC236}">
                  <a16:creationId xmlns:a16="http://schemas.microsoft.com/office/drawing/2014/main" id="{FA2B2058-64F5-00C6-F614-4F906588D7CC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latin typeface="Avenir Next LT Pro Demi" panose="020B0604020202020204" pitchFamily="34" charset="0"/>
                </a:rPr>
                <a:t>Chiclas</a:t>
              </a:r>
              <a:r>
                <a:rPr lang="pt-PT" dirty="0">
                  <a:latin typeface="Avenir Next LT Pro Demi" panose="020B0604020202020204" pitchFamily="34" charset="0"/>
                </a:rPr>
                <a:t> 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50€</a:t>
              </a:r>
            </a:p>
          </p:txBody>
        </p:sp>
        <p:sp>
          <p:nvSpPr>
            <p:cNvPr id="2120" name="Retângulo: Cantos Arredondados 2119">
              <a:extLst>
                <a:ext uri="{FF2B5EF4-FFF2-40B4-BE49-F238E27FC236}">
                  <a16:creationId xmlns:a16="http://schemas.microsoft.com/office/drawing/2014/main" id="{D10C7F90-F13D-882B-C54B-86904458157E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21" name="Retângulo: Cantos Arredondados 2120">
              <a:extLst>
                <a:ext uri="{FF2B5EF4-FFF2-40B4-BE49-F238E27FC236}">
                  <a16:creationId xmlns:a16="http://schemas.microsoft.com/office/drawing/2014/main" id="{76EA8C27-18C9-AAF3-08BF-A473E103D1FF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Adicionar</a:t>
              </a: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 ao carrinho</a:t>
              </a:r>
            </a:p>
          </p:txBody>
        </p:sp>
      </p:grpSp>
      <p:grpSp>
        <p:nvGrpSpPr>
          <p:cNvPr id="2122" name="Agrupar 2121">
            <a:extLst>
              <a:ext uri="{FF2B5EF4-FFF2-40B4-BE49-F238E27FC236}">
                <a16:creationId xmlns:a16="http://schemas.microsoft.com/office/drawing/2014/main" id="{EC64E9E5-2898-2355-EC79-8FAFF5D7DDF2}"/>
              </a:ext>
            </a:extLst>
          </p:cNvPr>
          <p:cNvGrpSpPr/>
          <p:nvPr/>
        </p:nvGrpSpPr>
        <p:grpSpPr>
          <a:xfrm>
            <a:off x="9326227" y="9866295"/>
            <a:ext cx="2153453" cy="3043327"/>
            <a:chOff x="7453884" y="5154039"/>
            <a:chExt cx="2816352" cy="4158706"/>
          </a:xfrm>
        </p:grpSpPr>
        <p:sp>
          <p:nvSpPr>
            <p:cNvPr id="2123" name="Retângulo: Cantos Arredondados 2122">
              <a:extLst>
                <a:ext uri="{FF2B5EF4-FFF2-40B4-BE49-F238E27FC236}">
                  <a16:creationId xmlns:a16="http://schemas.microsoft.com/office/drawing/2014/main" id="{F08F083E-2826-4FEE-F2BC-6A78391398C0}"/>
                </a:ext>
              </a:extLst>
            </p:cNvPr>
            <p:cNvSpPr/>
            <p:nvPr/>
          </p:nvSpPr>
          <p:spPr>
            <a:xfrm>
              <a:off x="7453884" y="5154039"/>
              <a:ext cx="2816352" cy="41587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32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2124" name="Retângulo: Cantos Arredondados 2123">
              <a:extLst>
                <a:ext uri="{FF2B5EF4-FFF2-40B4-BE49-F238E27FC236}">
                  <a16:creationId xmlns:a16="http://schemas.microsoft.com/office/drawing/2014/main" id="{A5F40B8A-9473-3D2A-6EC4-651EDC0D0B9E}"/>
                </a:ext>
              </a:extLst>
            </p:cNvPr>
            <p:cNvSpPr/>
            <p:nvPr/>
          </p:nvSpPr>
          <p:spPr>
            <a:xfrm>
              <a:off x="7453884" y="7971624"/>
              <a:ext cx="2816352" cy="753806"/>
            </a:xfrm>
            <a:prstGeom prst="roundRect">
              <a:avLst>
                <a:gd name="adj" fmla="val 0"/>
              </a:avLst>
            </a:prstGeom>
            <a:solidFill>
              <a:srgbClr val="0D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latin typeface="Avenir Next LT Pro Demi" panose="020B0604020202020204" pitchFamily="34" charset="0"/>
                </a:rPr>
                <a:t>Pão </a:t>
              </a:r>
            </a:p>
            <a:p>
              <a:pPr algn="r"/>
              <a:r>
                <a:rPr lang="pt-PT" dirty="0">
                  <a:latin typeface="Avenir Next LT Pro Demi" panose="020B0604020202020204" pitchFamily="34" charset="0"/>
                </a:rPr>
                <a:t>5€</a:t>
              </a:r>
            </a:p>
          </p:txBody>
        </p:sp>
        <p:sp>
          <p:nvSpPr>
            <p:cNvPr id="2125" name="Retângulo: Cantos Arredondados 2124">
              <a:extLst>
                <a:ext uri="{FF2B5EF4-FFF2-40B4-BE49-F238E27FC236}">
                  <a16:creationId xmlns:a16="http://schemas.microsoft.com/office/drawing/2014/main" id="{04AFA8CF-FAB0-37D6-1855-B432BACE9C22}"/>
                </a:ext>
              </a:extLst>
            </p:cNvPr>
            <p:cNvSpPr/>
            <p:nvPr/>
          </p:nvSpPr>
          <p:spPr>
            <a:xfrm>
              <a:off x="7453884" y="8720260"/>
              <a:ext cx="1389888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solidFill>
                    <a:schemeClr val="tx1"/>
                  </a:solidFill>
                  <a:latin typeface="Avenir Next LT Pro Demi" panose="020B0604020202020204" pitchFamily="34" charset="0"/>
                </a:rPr>
                <a:t>Ver detalhes</a:t>
              </a:r>
            </a:p>
          </p:txBody>
        </p:sp>
        <p:sp>
          <p:nvSpPr>
            <p:cNvPr id="2126" name="Retângulo: Cantos Arredondados 2125">
              <a:extLst>
                <a:ext uri="{FF2B5EF4-FFF2-40B4-BE49-F238E27FC236}">
                  <a16:creationId xmlns:a16="http://schemas.microsoft.com/office/drawing/2014/main" id="{71A69938-5124-BF5B-6459-5820DA683446}"/>
                </a:ext>
              </a:extLst>
            </p:cNvPr>
            <p:cNvSpPr/>
            <p:nvPr/>
          </p:nvSpPr>
          <p:spPr>
            <a:xfrm>
              <a:off x="8855964" y="8725430"/>
              <a:ext cx="1402080" cy="573270"/>
            </a:xfrm>
            <a:prstGeom prst="roundRect">
              <a:avLst>
                <a:gd name="adj" fmla="val 0"/>
              </a:avLst>
            </a:prstGeom>
            <a:solidFill>
              <a:srgbClr val="E0EAF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venir Next LT Pro Demi" panose="020B0604020202020204" pitchFamily="34" charset="0"/>
                  <a:ea typeface="+mn-ea"/>
                  <a:cs typeface="+mn-cs"/>
                </a:rPr>
                <a:t>Adicionar ao carrinho</a:t>
              </a:r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9FC34A-840C-03BC-22AD-1E99BB52A223}"/>
              </a:ext>
            </a:extLst>
          </p:cNvPr>
          <p:cNvSpPr/>
          <p:nvPr/>
        </p:nvSpPr>
        <p:spPr>
          <a:xfrm>
            <a:off x="8879033" y="1620121"/>
            <a:ext cx="3237458" cy="604821"/>
          </a:xfrm>
          <a:prstGeom prst="roundRect">
            <a:avLst>
              <a:gd name="adj" fmla="val 50000"/>
            </a:avLst>
          </a:prstGeom>
          <a:solidFill>
            <a:srgbClr val="E0EAF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Pesquisar produto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7347E15-D17A-B671-981D-D50D210D0A9E}"/>
              </a:ext>
            </a:extLst>
          </p:cNvPr>
          <p:cNvSpPr/>
          <p:nvPr/>
        </p:nvSpPr>
        <p:spPr>
          <a:xfrm>
            <a:off x="58766" y="1656254"/>
            <a:ext cx="3320755" cy="586416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133932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tângulo: Cantos Arredondados 2053">
            <a:extLst>
              <a:ext uri="{FF2B5EF4-FFF2-40B4-BE49-F238E27FC236}">
                <a16:creationId xmlns:a16="http://schemas.microsoft.com/office/drawing/2014/main" id="{27EC3CBE-FA02-58B2-9A13-6D6D67F7D887}"/>
              </a:ext>
            </a:extLst>
          </p:cNvPr>
          <p:cNvSpPr/>
          <p:nvPr/>
        </p:nvSpPr>
        <p:spPr>
          <a:xfrm>
            <a:off x="6096000" y="1058843"/>
            <a:ext cx="6096000" cy="9596965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0E795922-FB58-F756-2694-44E32B368C19}"/>
              </a:ext>
            </a:extLst>
          </p:cNvPr>
          <p:cNvSpPr/>
          <p:nvPr/>
        </p:nvSpPr>
        <p:spPr>
          <a:xfrm>
            <a:off x="1814889" y="2213776"/>
            <a:ext cx="3376618" cy="33712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noFill/>
              <a:latin typeface="Avenir Next LT Pro Demi" panose="020B0604020202020204" pitchFamily="34" charset="0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996B9FE3-0F33-A765-B67A-8FF0220A1768}"/>
              </a:ext>
            </a:extLst>
          </p:cNvPr>
          <p:cNvSpPr/>
          <p:nvPr/>
        </p:nvSpPr>
        <p:spPr>
          <a:xfrm>
            <a:off x="6735222" y="4662795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Adicionar ao carrinho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5AF881-5C7C-7D4C-6996-94D57330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41" y="2306454"/>
            <a:ext cx="3144466" cy="31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4D4EC9-1BC7-7786-CA42-4731FD4990EE}"/>
              </a:ext>
            </a:extLst>
          </p:cNvPr>
          <p:cNvSpPr txBox="1"/>
          <p:nvPr/>
        </p:nvSpPr>
        <p:spPr>
          <a:xfrm>
            <a:off x="1788216" y="6545966"/>
            <a:ext cx="37781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u="sng" dirty="0" err="1">
                <a:latin typeface="Avenir Next LT Pro Demi" panose="020B0604020202020204" pitchFamily="34" charset="0"/>
              </a:rPr>
              <a:t>Descriçao</a:t>
            </a:r>
            <a:r>
              <a:rPr lang="pt-PT" u="sng" dirty="0">
                <a:latin typeface="Avenir Next LT Pro Demi" panose="020B0604020202020204" pitchFamily="34" charset="0"/>
              </a:rPr>
              <a:t>:</a:t>
            </a:r>
          </a:p>
          <a:p>
            <a:pPr algn="just"/>
            <a:endParaRPr lang="pt-PT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 err="1">
                <a:latin typeface="Avenir Next LT Pro Demi" panose="020B0604020202020204" pitchFamily="34" charset="0"/>
              </a:rPr>
              <a:t>Lorem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ipsum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dolor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sit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amet</a:t>
            </a:r>
            <a:r>
              <a:rPr lang="pt-PT" sz="1600" dirty="0">
                <a:latin typeface="Avenir Next LT Pro Demi" panose="020B0604020202020204" pitchFamily="34" charset="0"/>
              </a:rPr>
              <a:t>, </a:t>
            </a:r>
            <a:r>
              <a:rPr lang="pt-PT" sz="1600" dirty="0" err="1">
                <a:latin typeface="Avenir Next LT Pro Demi" panose="020B0604020202020204" pitchFamily="34" charset="0"/>
              </a:rPr>
              <a:t>consectetur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adipiscing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elit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  <a:r>
              <a:rPr lang="pt-PT" sz="1600" dirty="0" err="1">
                <a:latin typeface="Avenir Next LT Pro Demi" panose="020B0604020202020204" pitchFamily="34" charset="0"/>
              </a:rPr>
              <a:t>Quisque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finibus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dapibus</a:t>
            </a:r>
            <a:r>
              <a:rPr lang="pt-PT" sz="1600" dirty="0">
                <a:latin typeface="Avenir Next LT Pro Demi" panose="020B0604020202020204" pitchFamily="34" charset="0"/>
              </a:rPr>
              <a:t> purus, id </a:t>
            </a:r>
            <a:r>
              <a:rPr lang="pt-PT" sz="1600" dirty="0" err="1">
                <a:latin typeface="Avenir Next LT Pro Demi" panose="020B0604020202020204" pitchFamily="34" charset="0"/>
              </a:rPr>
              <a:t>rhoncus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nisi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commodo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et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  <a:r>
              <a:rPr lang="pt-PT" sz="1600" dirty="0" err="1">
                <a:latin typeface="Avenir Next LT Pro Demi" panose="020B0604020202020204" pitchFamily="34" charset="0"/>
              </a:rPr>
              <a:t>Phasellus</a:t>
            </a:r>
            <a:r>
              <a:rPr lang="pt-PT" sz="1600" dirty="0">
                <a:latin typeface="Avenir Next LT Pro Demi" panose="020B0604020202020204" pitchFamily="34" charset="0"/>
              </a:rPr>
              <a:t> ut </a:t>
            </a:r>
            <a:r>
              <a:rPr lang="pt-PT" sz="1600" dirty="0" err="1">
                <a:latin typeface="Avenir Next LT Pro Demi" panose="020B0604020202020204" pitchFamily="34" charset="0"/>
              </a:rPr>
              <a:t>facilisis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metus</a:t>
            </a:r>
            <a:r>
              <a:rPr lang="pt-PT" sz="1600" dirty="0">
                <a:latin typeface="Avenir Next LT Pro Demi" panose="020B0604020202020204" pitchFamily="34" charset="0"/>
              </a:rPr>
              <a:t>, in </a:t>
            </a:r>
            <a:r>
              <a:rPr lang="pt-PT" sz="1600" dirty="0" err="1">
                <a:latin typeface="Avenir Next LT Pro Demi" panose="020B0604020202020204" pitchFamily="34" charset="0"/>
              </a:rPr>
              <a:t>accumsan</a:t>
            </a:r>
            <a:r>
              <a:rPr lang="pt-PT" sz="1600" dirty="0">
                <a:latin typeface="Avenir Next LT Pro Demi" panose="020B0604020202020204" pitchFamily="34" charset="0"/>
              </a:rPr>
              <a:t> ante. </a:t>
            </a:r>
            <a:r>
              <a:rPr lang="pt-PT" sz="1600" dirty="0" err="1">
                <a:latin typeface="Avenir Next LT Pro Demi" panose="020B0604020202020204" pitchFamily="34" charset="0"/>
              </a:rPr>
              <a:t>Duis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ultricies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et</a:t>
            </a:r>
            <a:r>
              <a:rPr lang="pt-PT" sz="1600" dirty="0">
                <a:latin typeface="Avenir Next LT Pro Demi" panose="020B0604020202020204" pitchFamily="34" charset="0"/>
              </a:rPr>
              <a:t> purus </a:t>
            </a:r>
            <a:r>
              <a:rPr lang="pt-PT" sz="1600" dirty="0" err="1">
                <a:latin typeface="Avenir Next LT Pro Demi" panose="020B0604020202020204" pitchFamily="34" charset="0"/>
              </a:rPr>
              <a:t>ullamcorper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  <a:r>
              <a:rPr lang="pt-PT" sz="1600" dirty="0" err="1">
                <a:latin typeface="Avenir Next LT Pro Demi" panose="020B0604020202020204" pitchFamily="34" charset="0"/>
              </a:rPr>
              <a:t>rutrum</a:t>
            </a:r>
            <a:r>
              <a:rPr lang="pt-PT" sz="1600" dirty="0">
                <a:latin typeface="Avenir Next LT Pro Demi" panose="020B0604020202020204" pitchFamily="34" charset="0"/>
              </a:rPr>
              <a:t>.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FD0A870-BB8C-949C-F7DD-9B41D701A5EC}"/>
              </a:ext>
            </a:extLst>
          </p:cNvPr>
          <p:cNvSpPr txBox="1"/>
          <p:nvPr/>
        </p:nvSpPr>
        <p:spPr>
          <a:xfrm>
            <a:off x="6735222" y="6545966"/>
            <a:ext cx="3297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u="sng" dirty="0" err="1">
                <a:latin typeface="Avenir Next LT Pro Demi" panose="020B0604020202020204" pitchFamily="34" charset="0"/>
              </a:rPr>
              <a:t>Familia</a:t>
            </a:r>
            <a:r>
              <a:rPr lang="pt-PT" u="sng" dirty="0">
                <a:latin typeface="Avenir Next LT Pro Demi" panose="020B0604020202020204" pitchFamily="34" charset="0"/>
              </a:rPr>
              <a:t> de Produto:</a:t>
            </a:r>
          </a:p>
          <a:p>
            <a:pPr algn="just"/>
            <a:endParaRPr lang="pt-PT" u="sng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Gorduras e óleos</a:t>
            </a: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r>
              <a:rPr lang="pt-PT" u="sng" dirty="0" err="1">
                <a:latin typeface="Avenir Next LT Pro Demi" panose="020B0604020202020204" pitchFamily="34" charset="0"/>
              </a:rPr>
              <a:t>Restriçoes</a:t>
            </a:r>
            <a:r>
              <a:rPr lang="pt-PT" u="sng" dirty="0">
                <a:latin typeface="Avenir Next LT Pro Demi" panose="020B0604020202020204" pitchFamily="34" charset="0"/>
              </a:rPr>
              <a:t> alimentares:</a:t>
            </a:r>
          </a:p>
          <a:p>
            <a:pPr algn="just"/>
            <a:endParaRPr lang="pt-PT" sz="1600" u="sng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400" dirty="0">
                <a:latin typeface="Avenir Next LT Pro Demi" panose="020B0604020202020204" pitchFamily="34" charset="0"/>
              </a:rPr>
              <a:t>	</a:t>
            </a:r>
            <a:r>
              <a:rPr lang="pt-PT" sz="1600" dirty="0">
                <a:latin typeface="Avenir Next LT Pro Demi" panose="020B0604020202020204" pitchFamily="34" charset="0"/>
              </a:rPr>
              <a:t>n/a</a:t>
            </a:r>
            <a:endParaRPr lang="pt-PT" sz="1400" dirty="0">
              <a:latin typeface="Avenir Next LT Pro Demi" panose="020B0604020202020204" pitchFamily="34" charset="0"/>
            </a:endParaRPr>
          </a:p>
          <a:p>
            <a:pPr algn="just"/>
            <a:endParaRPr lang="pt-PT" sz="1400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F42D22-FEF0-5FBA-B99D-6647898DB78D}"/>
              </a:ext>
            </a:extLst>
          </p:cNvPr>
          <p:cNvSpPr txBox="1"/>
          <p:nvPr/>
        </p:nvSpPr>
        <p:spPr>
          <a:xfrm>
            <a:off x="6735222" y="2306454"/>
            <a:ext cx="32972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Azeite</a:t>
            </a:r>
            <a:endParaRPr lang="pt-PT" sz="2000" u="sng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4€/Unidade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51DCAA60-AC9C-C159-9385-70C02EE7B636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2048" name="Retângulo: Cantos Arredondados 2047">
            <a:extLst>
              <a:ext uri="{FF2B5EF4-FFF2-40B4-BE49-F238E27FC236}">
                <a16:creationId xmlns:a16="http://schemas.microsoft.com/office/drawing/2014/main" id="{FEB25769-0E88-2F22-4BDF-991BF46103B8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2049" name="Retângulo: Cantos Arredondados 2048">
            <a:extLst>
              <a:ext uri="{FF2B5EF4-FFF2-40B4-BE49-F238E27FC236}">
                <a16:creationId xmlns:a16="http://schemas.microsoft.com/office/drawing/2014/main" id="{D3878FF7-6580-5ECF-CAD6-0C100427A4A7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2051" name="Retângulo: Cantos Arredondados 2050">
            <a:extLst>
              <a:ext uri="{FF2B5EF4-FFF2-40B4-BE49-F238E27FC236}">
                <a16:creationId xmlns:a16="http://schemas.microsoft.com/office/drawing/2014/main" id="{5EA00444-2CDA-6A2C-D8C7-C377E419ADAF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2052" name="Retângulo: Cantos Arredondados 2051">
            <a:extLst>
              <a:ext uri="{FF2B5EF4-FFF2-40B4-BE49-F238E27FC236}">
                <a16:creationId xmlns:a16="http://schemas.microsoft.com/office/drawing/2014/main" id="{3F952468-D0E3-C23C-A417-130AD7D93A9F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2053" name="Retângulo: Cantos Arredondados 2052">
            <a:extLst>
              <a:ext uri="{FF2B5EF4-FFF2-40B4-BE49-F238E27FC236}">
                <a16:creationId xmlns:a16="http://schemas.microsoft.com/office/drawing/2014/main" id="{8B3CC5A3-8406-6821-0867-05CF5A63E1D2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83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A4E740-4348-B269-E720-F406C8084250}"/>
              </a:ext>
            </a:extLst>
          </p:cNvPr>
          <p:cNvSpPr txBox="1"/>
          <p:nvPr/>
        </p:nvSpPr>
        <p:spPr>
          <a:xfrm>
            <a:off x="3233499" y="3265223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Iniciar Sessão: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D796C7A-05BC-5757-F6D7-C3236642E945}"/>
              </a:ext>
            </a:extLst>
          </p:cNvPr>
          <p:cNvSpPr/>
          <p:nvPr/>
        </p:nvSpPr>
        <p:spPr>
          <a:xfrm>
            <a:off x="3233499" y="405005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E-mail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95AF057-5F6D-2D10-FB85-401EEA93B3D0}"/>
              </a:ext>
            </a:extLst>
          </p:cNvPr>
          <p:cNvSpPr/>
          <p:nvPr/>
        </p:nvSpPr>
        <p:spPr>
          <a:xfrm>
            <a:off x="5608320" y="405005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up201806281@up.pt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08AB34-1238-7258-D777-D04D27D76618}"/>
              </a:ext>
            </a:extLst>
          </p:cNvPr>
          <p:cNvSpPr/>
          <p:nvPr/>
        </p:nvSpPr>
        <p:spPr>
          <a:xfrm>
            <a:off x="3233499" y="4615616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Password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0B3EE6-04D8-9441-409D-5000704FCE3A}"/>
              </a:ext>
            </a:extLst>
          </p:cNvPr>
          <p:cNvSpPr/>
          <p:nvPr/>
        </p:nvSpPr>
        <p:spPr>
          <a:xfrm>
            <a:off x="5608320" y="4615615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********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986AC0-5EDE-17BD-B2A4-D4B77DF2D47A}"/>
              </a:ext>
            </a:extLst>
          </p:cNvPr>
          <p:cNvSpPr/>
          <p:nvPr/>
        </p:nvSpPr>
        <p:spPr>
          <a:xfrm>
            <a:off x="6096000" y="5466175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Login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19E3852-135E-22B3-EE39-E098356BDF4D}"/>
              </a:ext>
            </a:extLst>
          </p:cNvPr>
          <p:cNvSpPr/>
          <p:nvPr/>
        </p:nvSpPr>
        <p:spPr>
          <a:xfrm>
            <a:off x="4836533" y="7258045"/>
            <a:ext cx="2374821" cy="1142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Não tem conta?</a:t>
            </a:r>
          </a:p>
          <a:p>
            <a:pPr algn="ctr"/>
            <a:endParaRPr lang="pt-PT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Criar conta </a:t>
            </a:r>
            <a:r>
              <a:rPr lang="pt-PT" u="sng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aqui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8D49666-2A10-7936-FFC5-726E76625948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E568F171-0A36-B4F9-88EA-C68462374B6B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703D72A-FFE9-A7FF-B5D9-71FDB3E20695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C76CE3E-E918-9DF4-90C3-622732E33C2C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FA7D66C-2793-0CC0-C983-E4FF0069024D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68D38359-A626-61CA-02AA-77C061C2DAEB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489793"/>
            <a:ext cx="7500831" cy="899253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CE244-299B-0F47-9137-47B140FD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976401"/>
            <a:ext cx="6713140" cy="2051086"/>
          </a:xfrm>
        </p:spPr>
        <p:txBody>
          <a:bodyPr>
            <a:normAutofit/>
          </a:bodyPr>
          <a:lstStyle/>
          <a:p>
            <a:r>
              <a:rPr lang="pt-PT" sz="5000" b="1"/>
              <a:t>Elementos</a:t>
            </a:r>
            <a:endParaRPr lang="pt-PT" sz="500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C05D69-6342-0180-3EB4-2FE5F574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4" y="3235687"/>
            <a:ext cx="6723145" cy="5531048"/>
          </a:xfrm>
        </p:spPr>
        <p:txBody>
          <a:bodyPr>
            <a:normAutofit/>
          </a:bodyPr>
          <a:lstStyle/>
          <a:p>
            <a:r>
              <a:rPr lang="pt-PT" sz="3000"/>
              <a:t>David Raposo		 up201806281</a:t>
            </a:r>
          </a:p>
          <a:p>
            <a:endParaRPr lang="pt-PT" sz="3000"/>
          </a:p>
          <a:p>
            <a:r>
              <a:rPr lang="pt-PT" sz="3000"/>
              <a:t>Telma Moreira	         	up201806586</a:t>
            </a:r>
          </a:p>
          <a:p>
            <a:endParaRPr lang="pt-PT" sz="3000"/>
          </a:p>
          <a:p>
            <a:r>
              <a:rPr lang="pt-PT" sz="3000"/>
              <a:t>Tiago Correia 		up201806248</a:t>
            </a:r>
          </a:p>
        </p:txBody>
      </p:sp>
    </p:spTree>
    <p:extLst>
      <p:ext uri="{BB962C8B-B14F-4D97-AF65-F5344CB8AC3E}">
        <p14:creationId xmlns:p14="http://schemas.microsoft.com/office/powerpoint/2010/main" val="69859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A4E740-4348-B269-E720-F406C8084250}"/>
              </a:ext>
            </a:extLst>
          </p:cNvPr>
          <p:cNvSpPr txBox="1"/>
          <p:nvPr/>
        </p:nvSpPr>
        <p:spPr>
          <a:xfrm>
            <a:off x="3233499" y="2375207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Criar Conta: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D796C7A-05BC-5757-F6D7-C3236642E945}"/>
              </a:ext>
            </a:extLst>
          </p:cNvPr>
          <p:cNvSpPr/>
          <p:nvPr/>
        </p:nvSpPr>
        <p:spPr>
          <a:xfrm>
            <a:off x="3233499" y="3160037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Nome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95AF057-5F6D-2D10-FB85-401EEA93B3D0}"/>
              </a:ext>
            </a:extLst>
          </p:cNvPr>
          <p:cNvSpPr/>
          <p:nvPr/>
        </p:nvSpPr>
        <p:spPr>
          <a:xfrm>
            <a:off x="5608320" y="3160036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David Raposo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08AB34-1238-7258-D777-D04D27D76618}"/>
              </a:ext>
            </a:extLst>
          </p:cNvPr>
          <p:cNvSpPr/>
          <p:nvPr/>
        </p:nvSpPr>
        <p:spPr>
          <a:xfrm>
            <a:off x="3233499" y="3721660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Idade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0B3EE6-04D8-9441-409D-5000704FCE3A}"/>
              </a:ext>
            </a:extLst>
          </p:cNvPr>
          <p:cNvSpPr/>
          <p:nvPr/>
        </p:nvSpPr>
        <p:spPr>
          <a:xfrm>
            <a:off x="5608320" y="3721659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22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986AC0-5EDE-17BD-B2A4-D4B77DF2D47A}"/>
              </a:ext>
            </a:extLst>
          </p:cNvPr>
          <p:cNvSpPr/>
          <p:nvPr/>
        </p:nvSpPr>
        <p:spPr>
          <a:xfrm>
            <a:off x="6023944" y="7951859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Criar Conta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45DDB31-FE4A-EBE9-9DA0-1E50AAB93650}"/>
              </a:ext>
            </a:extLst>
          </p:cNvPr>
          <p:cNvSpPr/>
          <p:nvPr/>
        </p:nvSpPr>
        <p:spPr>
          <a:xfrm>
            <a:off x="3233499" y="4283282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E-mail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AF99B18-4FA7-FE3A-5397-8574C0C95E2F}"/>
              </a:ext>
            </a:extLst>
          </p:cNvPr>
          <p:cNvSpPr/>
          <p:nvPr/>
        </p:nvSpPr>
        <p:spPr>
          <a:xfrm>
            <a:off x="5608320" y="4283281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up201806281@up.pt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75DB8AF-F99D-C2E2-2AA2-6569638DEFE5}"/>
              </a:ext>
            </a:extLst>
          </p:cNvPr>
          <p:cNvSpPr/>
          <p:nvPr/>
        </p:nvSpPr>
        <p:spPr>
          <a:xfrm>
            <a:off x="3233499" y="484490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Password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02863B3-B9D7-8948-329E-C8B211E184FC}"/>
              </a:ext>
            </a:extLst>
          </p:cNvPr>
          <p:cNvSpPr/>
          <p:nvPr/>
        </p:nvSpPr>
        <p:spPr>
          <a:xfrm>
            <a:off x="5608320" y="484490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**********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268971F-4859-F413-6B48-82B4D71467A5}"/>
              </a:ext>
            </a:extLst>
          </p:cNvPr>
          <p:cNvSpPr/>
          <p:nvPr/>
        </p:nvSpPr>
        <p:spPr>
          <a:xfrm>
            <a:off x="3233499" y="540652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Confirmar Password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2C2004E-26BF-F3E2-7494-037A3DABB700}"/>
              </a:ext>
            </a:extLst>
          </p:cNvPr>
          <p:cNvSpPr/>
          <p:nvPr/>
        </p:nvSpPr>
        <p:spPr>
          <a:xfrm>
            <a:off x="5608320" y="540652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********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D09406C-0E14-8731-2419-160FA6BEA968}"/>
              </a:ext>
            </a:extLst>
          </p:cNvPr>
          <p:cNvSpPr/>
          <p:nvPr/>
        </p:nvSpPr>
        <p:spPr>
          <a:xfrm>
            <a:off x="3233499" y="6097015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Restriçoes</a:t>
            </a:r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Alimentares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E3D13BD-9414-AA04-3024-D437348DEE27}"/>
              </a:ext>
            </a:extLst>
          </p:cNvPr>
          <p:cNvSpPr/>
          <p:nvPr/>
        </p:nvSpPr>
        <p:spPr>
          <a:xfrm>
            <a:off x="5919257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988D524-2F69-F5AC-9C2E-D5F1308C10ED}"/>
              </a:ext>
            </a:extLst>
          </p:cNvPr>
          <p:cNvSpPr txBox="1"/>
          <p:nvPr/>
        </p:nvSpPr>
        <p:spPr>
          <a:xfrm>
            <a:off x="6213389" y="6112280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Lactose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257FA1-4AFA-772B-F368-941E3B2774D5}"/>
              </a:ext>
            </a:extLst>
          </p:cNvPr>
          <p:cNvSpPr/>
          <p:nvPr/>
        </p:nvSpPr>
        <p:spPr>
          <a:xfrm>
            <a:off x="5919257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702033A-903E-A87F-2BD0-111049798C90}"/>
              </a:ext>
            </a:extLst>
          </p:cNvPr>
          <p:cNvSpPr txBox="1"/>
          <p:nvPr/>
        </p:nvSpPr>
        <p:spPr>
          <a:xfrm>
            <a:off x="6213389" y="6530594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 err="1">
                <a:latin typeface="Avenir Next LT Pro Demi" panose="020B0604020202020204" pitchFamily="34" charset="0"/>
              </a:rPr>
              <a:t>Gluten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F7F79EC-9361-BA82-1E06-9F7C75DAD461}"/>
              </a:ext>
            </a:extLst>
          </p:cNvPr>
          <p:cNvSpPr/>
          <p:nvPr/>
        </p:nvSpPr>
        <p:spPr>
          <a:xfrm>
            <a:off x="5919257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257B5DF-14D4-4A8F-4A20-75FB82F3EA7F}"/>
              </a:ext>
            </a:extLst>
          </p:cNvPr>
          <p:cNvSpPr txBox="1"/>
          <p:nvPr/>
        </p:nvSpPr>
        <p:spPr>
          <a:xfrm>
            <a:off x="6213389" y="6912476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Vegan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D36F53-B350-43D7-63CD-DD1E2783946E}"/>
              </a:ext>
            </a:extLst>
          </p:cNvPr>
          <p:cNvSpPr/>
          <p:nvPr/>
        </p:nvSpPr>
        <p:spPr>
          <a:xfrm>
            <a:off x="7487111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9538F98-071B-8640-4A3F-7C7F2B26EEAA}"/>
              </a:ext>
            </a:extLst>
          </p:cNvPr>
          <p:cNvSpPr txBox="1"/>
          <p:nvPr/>
        </p:nvSpPr>
        <p:spPr>
          <a:xfrm>
            <a:off x="7781243" y="6112280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a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DA39B35-3295-06D8-4CF9-DBD04336C928}"/>
              </a:ext>
            </a:extLst>
          </p:cNvPr>
          <p:cNvSpPr/>
          <p:nvPr/>
        </p:nvSpPr>
        <p:spPr>
          <a:xfrm>
            <a:off x="7487111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CD3706-6036-35B4-AE79-B8D053D76F38}"/>
              </a:ext>
            </a:extLst>
          </p:cNvPr>
          <p:cNvSpPr txBox="1"/>
          <p:nvPr/>
        </p:nvSpPr>
        <p:spPr>
          <a:xfrm>
            <a:off x="7781243" y="6530594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b 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7FD8A3-FEA8-AF86-1CB6-327B46B58A49}"/>
              </a:ext>
            </a:extLst>
          </p:cNvPr>
          <p:cNvSpPr/>
          <p:nvPr/>
        </p:nvSpPr>
        <p:spPr>
          <a:xfrm>
            <a:off x="7487111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0FEC2AA-DE8E-D2E2-FF8C-41F632ED975E}"/>
              </a:ext>
            </a:extLst>
          </p:cNvPr>
          <p:cNvSpPr txBox="1"/>
          <p:nvPr/>
        </p:nvSpPr>
        <p:spPr>
          <a:xfrm>
            <a:off x="7781243" y="6912476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c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1548ECA-3265-2B9F-CF83-45FBBEDCD713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97703CF-E0C0-E3F5-756D-2DB9C71A3F22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BE29403-156E-11AD-3A80-BD2886D5DC65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Iniciar Sessão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60CE4CB-15DC-88E2-2FE2-FCED8132C680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1DD732B-E5F9-1C1E-23FE-EEDA8FC440A0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FEA0AF2-050E-DC85-F0DF-65FA52C0FC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8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BCDCBB-E22F-9FEC-3B5A-8E3317C82109}"/>
              </a:ext>
            </a:extLst>
          </p:cNvPr>
          <p:cNvSpPr txBox="1"/>
          <p:nvPr/>
        </p:nvSpPr>
        <p:spPr>
          <a:xfrm>
            <a:off x="1426464" y="2196726"/>
            <a:ext cx="329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Carrinho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BD6407D1-32CE-A78C-F43F-A871F636C6B3}"/>
              </a:ext>
            </a:extLst>
          </p:cNvPr>
          <p:cNvSpPr/>
          <p:nvPr/>
        </p:nvSpPr>
        <p:spPr>
          <a:xfrm>
            <a:off x="4687824" y="7459042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Finalizar encomenda</a:t>
            </a:r>
          </a:p>
        </p:txBody>
      </p:sp>
      <p:graphicFrame>
        <p:nvGraphicFramePr>
          <p:cNvPr id="37" name="Tabela 37">
            <a:extLst>
              <a:ext uri="{FF2B5EF4-FFF2-40B4-BE49-F238E27FC236}">
                <a16:creationId xmlns:a16="http://schemas.microsoft.com/office/drawing/2014/main" id="{63CA7DCD-A4BA-D5EA-23AE-368B05B9E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94090"/>
              </p:ext>
            </p:extLst>
          </p:nvPr>
        </p:nvGraphicFramePr>
        <p:xfrm>
          <a:off x="1665477" y="3288665"/>
          <a:ext cx="886104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2842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2202674">
                  <a:extLst>
                    <a:ext uri="{9D8B030D-6E8A-4147-A177-3AD203B41FA5}">
                      <a16:colId xmlns:a16="http://schemas.microsoft.com/office/drawing/2014/main" val="2399354277"/>
                    </a:ext>
                  </a:extLst>
                </a:gridCol>
                <a:gridCol w="2046602">
                  <a:extLst>
                    <a:ext uri="{9D8B030D-6E8A-4147-A177-3AD203B41FA5}">
                      <a16:colId xmlns:a16="http://schemas.microsoft.com/office/drawing/2014/main" val="1547173565"/>
                    </a:ext>
                  </a:extLst>
                </a:gridCol>
                <a:gridCol w="451177">
                  <a:extLst>
                    <a:ext uri="{9D8B030D-6E8A-4147-A177-3AD203B41FA5}">
                      <a16:colId xmlns:a16="http://schemas.microsoft.com/office/drawing/2014/main" val="3184276294"/>
                    </a:ext>
                  </a:extLst>
                </a:gridCol>
                <a:gridCol w="351182">
                  <a:extLst>
                    <a:ext uri="{9D8B030D-6E8A-4147-A177-3AD203B41FA5}">
                      <a16:colId xmlns:a16="http://schemas.microsoft.com/office/drawing/2014/main" val="1659740880"/>
                    </a:ext>
                  </a:extLst>
                </a:gridCol>
                <a:gridCol w="1706569">
                  <a:extLst>
                    <a:ext uri="{9D8B030D-6E8A-4147-A177-3AD203B41FA5}">
                      <a16:colId xmlns:a16="http://schemas.microsoft.com/office/drawing/2014/main" val="148447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Produto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Quantidade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 total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4 €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Remover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Remover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+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Remover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Posta de vitela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+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Remover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C492940B-EC8E-8CDD-D979-6DB3B2945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44810"/>
              </p:ext>
            </p:extLst>
          </p:nvPr>
        </p:nvGraphicFramePr>
        <p:xfrm>
          <a:off x="3943242" y="6264406"/>
          <a:ext cx="430551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2842">
                  <a:extLst>
                    <a:ext uri="{9D8B030D-6E8A-4147-A177-3AD203B41FA5}">
                      <a16:colId xmlns:a16="http://schemas.microsoft.com/office/drawing/2014/main" val="2451784819"/>
                    </a:ext>
                  </a:extLst>
                </a:gridCol>
                <a:gridCol w="2202674">
                  <a:extLst>
                    <a:ext uri="{9D8B030D-6E8A-4147-A177-3AD203B41FA5}">
                      <a16:colId xmlns:a16="http://schemas.microsoft.com/office/drawing/2014/main" val="160430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Total a pagar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154€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59685"/>
                  </a:ext>
                </a:extLst>
              </a:tr>
            </a:tbl>
          </a:graphicData>
        </a:graphic>
      </p:graphicFrame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E2CC488-B861-C4D8-116C-D8945BB2335A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A8256F7-7810-303C-9ED4-C2194733FB20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44964FB2-F237-C313-B764-324C53DCE47C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4FB6BCE3-5567-BE0C-E024-934A55C63522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64BA2E1-44FC-C45F-D372-54EB85900227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69EC9BCA-A0F1-C85C-DDDC-E84952F30D90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0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BCDCBB-E22F-9FEC-3B5A-8E3317C82109}"/>
              </a:ext>
            </a:extLst>
          </p:cNvPr>
          <p:cNvSpPr txBox="1"/>
          <p:nvPr/>
        </p:nvSpPr>
        <p:spPr>
          <a:xfrm>
            <a:off x="1426464" y="2196726"/>
            <a:ext cx="381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Finalizar encomenda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BD6407D1-32CE-A78C-F43F-A871F636C6B3}"/>
              </a:ext>
            </a:extLst>
          </p:cNvPr>
          <p:cNvSpPr/>
          <p:nvPr/>
        </p:nvSpPr>
        <p:spPr>
          <a:xfrm>
            <a:off x="4687824" y="8261724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Pagar Encomenda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03CE90B-0FFC-6129-2F27-A609B4EF2BEE}"/>
              </a:ext>
            </a:extLst>
          </p:cNvPr>
          <p:cNvSpPr/>
          <p:nvPr/>
        </p:nvSpPr>
        <p:spPr>
          <a:xfrm>
            <a:off x="4687824" y="8970796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Cancelar Encomenda</a:t>
            </a:r>
          </a:p>
        </p:txBody>
      </p:sp>
      <p:graphicFrame>
        <p:nvGraphicFramePr>
          <p:cNvPr id="5" name="Tabela 37">
            <a:extLst>
              <a:ext uri="{FF2B5EF4-FFF2-40B4-BE49-F238E27FC236}">
                <a16:creationId xmlns:a16="http://schemas.microsoft.com/office/drawing/2014/main" id="{0ADDCD43-D39D-C412-085C-68A1B4A43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23744"/>
              </p:ext>
            </p:extLst>
          </p:nvPr>
        </p:nvGraphicFramePr>
        <p:xfrm>
          <a:off x="3246754" y="4803975"/>
          <a:ext cx="56984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6462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976021">
                  <a:extLst>
                    <a:ext uri="{9D8B030D-6E8A-4147-A177-3AD203B41FA5}">
                      <a16:colId xmlns:a16="http://schemas.microsoft.com/office/drawing/2014/main" val="2399354277"/>
                    </a:ext>
                  </a:extLst>
                </a:gridCol>
                <a:gridCol w="1836009">
                  <a:extLst>
                    <a:ext uri="{9D8B030D-6E8A-4147-A177-3AD203B41FA5}">
                      <a16:colId xmlns:a16="http://schemas.microsoft.com/office/drawing/2014/main" val="1547173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Produto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Quantidade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 total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4 €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3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 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Posta de vitela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601F67-A13B-F385-FD5F-45B9A772581D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4EF99A-1976-F936-2259-B13B1CA7D095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C69B6FB-A97F-403F-5A74-DB13E5277B9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CD8156-E2A6-9578-8F54-29148212262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7B84F70-D510-AD17-0C4F-06C750A6CBD5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703ED0-80EB-9F90-DA2B-2EF0267F3DB3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9696BD-61C7-0A44-2A21-6098ECC74E8C}"/>
              </a:ext>
            </a:extLst>
          </p:cNvPr>
          <p:cNvSpPr txBox="1"/>
          <p:nvPr/>
        </p:nvSpPr>
        <p:spPr>
          <a:xfrm>
            <a:off x="3176778" y="3519737"/>
            <a:ext cx="583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Antes de confirmar a encomenda, verifique se as quantidade e os valores estão corretos.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Não poderá voltar a trás.</a:t>
            </a: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29B84CDA-35E3-285C-6A13-F835CDDC6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35831"/>
              </p:ext>
            </p:extLst>
          </p:nvPr>
        </p:nvGraphicFramePr>
        <p:xfrm>
          <a:off x="3943242" y="6839487"/>
          <a:ext cx="430551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2842">
                  <a:extLst>
                    <a:ext uri="{9D8B030D-6E8A-4147-A177-3AD203B41FA5}">
                      <a16:colId xmlns:a16="http://schemas.microsoft.com/office/drawing/2014/main" val="2451784819"/>
                    </a:ext>
                  </a:extLst>
                </a:gridCol>
                <a:gridCol w="2202674">
                  <a:extLst>
                    <a:ext uri="{9D8B030D-6E8A-4147-A177-3AD203B41FA5}">
                      <a16:colId xmlns:a16="http://schemas.microsoft.com/office/drawing/2014/main" val="160430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Total a pagar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154€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5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10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601F67-A13B-F385-FD5F-45B9A772581D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4EF99A-1976-F936-2259-B13B1CA7D095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C69B6FB-A97F-403F-5A74-DB13E5277B9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CD8156-E2A6-9578-8F54-29148212262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7B84F70-D510-AD17-0C4F-06C750A6CBD5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703ED0-80EB-9F90-DA2B-2EF0267F3DB3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A66CE45-F38E-5B5C-357A-E26F204287DD}"/>
              </a:ext>
            </a:extLst>
          </p:cNvPr>
          <p:cNvSpPr/>
          <p:nvPr/>
        </p:nvSpPr>
        <p:spPr>
          <a:xfrm>
            <a:off x="10224814" y="1058844"/>
            <a:ext cx="1967186" cy="1130937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A418C5D-B715-2F57-C3D2-552C25B5C49D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EFAD83B-F7FE-8311-AC8B-A03B11EA4A52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  <a:latin typeface="Avenir Next LT Pro Demi" panose="020B0604020202020204" pitchFamily="34" charset="0"/>
              </a:rPr>
              <a:t>Encomendas</a:t>
            </a:r>
            <a:endParaRPr lang="pt-PT" sz="1600" dirty="0">
              <a:solidFill>
                <a:schemeClr val="bg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DFCA1D-3988-4315-6D9F-97A899BA0796}"/>
              </a:ext>
            </a:extLst>
          </p:cNvPr>
          <p:cNvSpPr txBox="1"/>
          <p:nvPr/>
        </p:nvSpPr>
        <p:spPr>
          <a:xfrm>
            <a:off x="3233499" y="2375207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Editar Conta: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C049F0E-74BA-EA7A-395B-0FADD13F63EB}"/>
              </a:ext>
            </a:extLst>
          </p:cNvPr>
          <p:cNvSpPr/>
          <p:nvPr/>
        </p:nvSpPr>
        <p:spPr>
          <a:xfrm>
            <a:off x="3233499" y="3160037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Nome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3CCFACF-62D3-F29C-27DE-3CC28374F1DF}"/>
              </a:ext>
            </a:extLst>
          </p:cNvPr>
          <p:cNvSpPr/>
          <p:nvPr/>
        </p:nvSpPr>
        <p:spPr>
          <a:xfrm>
            <a:off x="5608320" y="3160036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David Raposo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D5F985C-D907-9EE0-B8C3-D67446888E16}"/>
              </a:ext>
            </a:extLst>
          </p:cNvPr>
          <p:cNvSpPr/>
          <p:nvPr/>
        </p:nvSpPr>
        <p:spPr>
          <a:xfrm>
            <a:off x="3233499" y="3721660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4424F09-1128-7A63-6B18-CDDEA6BA997A}"/>
              </a:ext>
            </a:extLst>
          </p:cNvPr>
          <p:cNvSpPr/>
          <p:nvPr/>
        </p:nvSpPr>
        <p:spPr>
          <a:xfrm>
            <a:off x="5608320" y="3721659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22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583A60-D983-BDC0-82F2-946E05F130E0}"/>
              </a:ext>
            </a:extLst>
          </p:cNvPr>
          <p:cNvSpPr/>
          <p:nvPr/>
        </p:nvSpPr>
        <p:spPr>
          <a:xfrm>
            <a:off x="3233499" y="4283282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E-mail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B03CC10-994B-9728-E340-1FD105E1E5AF}"/>
              </a:ext>
            </a:extLst>
          </p:cNvPr>
          <p:cNvSpPr/>
          <p:nvPr/>
        </p:nvSpPr>
        <p:spPr>
          <a:xfrm>
            <a:off x="5608320" y="4283281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up201806281@up.pt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5BFC0C0-F1BD-415B-2827-84F0CF6341A7}"/>
              </a:ext>
            </a:extLst>
          </p:cNvPr>
          <p:cNvSpPr/>
          <p:nvPr/>
        </p:nvSpPr>
        <p:spPr>
          <a:xfrm>
            <a:off x="3233499" y="484490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Password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D33131C-EF52-C4EB-B6DB-53D6C1BBB979}"/>
              </a:ext>
            </a:extLst>
          </p:cNvPr>
          <p:cNvSpPr/>
          <p:nvPr/>
        </p:nvSpPr>
        <p:spPr>
          <a:xfrm>
            <a:off x="5608320" y="484490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**********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1A16CAA-56EC-F90C-2556-EAAEB73260A2}"/>
              </a:ext>
            </a:extLst>
          </p:cNvPr>
          <p:cNvSpPr/>
          <p:nvPr/>
        </p:nvSpPr>
        <p:spPr>
          <a:xfrm>
            <a:off x="3233499" y="540652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Confirmar Password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E5D4A06-4002-DC1A-DE95-17CBA39ABA88}"/>
              </a:ext>
            </a:extLst>
          </p:cNvPr>
          <p:cNvSpPr/>
          <p:nvPr/>
        </p:nvSpPr>
        <p:spPr>
          <a:xfrm>
            <a:off x="5608320" y="540652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********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D6413DC-DA07-B644-91DD-3C30B8F35102}"/>
              </a:ext>
            </a:extLst>
          </p:cNvPr>
          <p:cNvSpPr/>
          <p:nvPr/>
        </p:nvSpPr>
        <p:spPr>
          <a:xfrm>
            <a:off x="3233499" y="6097015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Restriçoes</a:t>
            </a:r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Alimentares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E78DB4B-17D0-9D69-9AC5-679C6294696E}"/>
              </a:ext>
            </a:extLst>
          </p:cNvPr>
          <p:cNvSpPr/>
          <p:nvPr/>
        </p:nvSpPr>
        <p:spPr>
          <a:xfrm>
            <a:off x="5919257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D0B582F-99A1-D10C-B660-9CE08A825302}"/>
              </a:ext>
            </a:extLst>
          </p:cNvPr>
          <p:cNvSpPr txBox="1"/>
          <p:nvPr/>
        </p:nvSpPr>
        <p:spPr>
          <a:xfrm>
            <a:off x="6213389" y="6112280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Lactose 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C4C41A9-E666-5855-2478-DA29503692C4}"/>
              </a:ext>
            </a:extLst>
          </p:cNvPr>
          <p:cNvSpPr/>
          <p:nvPr/>
        </p:nvSpPr>
        <p:spPr>
          <a:xfrm>
            <a:off x="5919257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94C88D1-A8E5-30C4-4AAD-5CD68F431058}"/>
              </a:ext>
            </a:extLst>
          </p:cNvPr>
          <p:cNvSpPr txBox="1"/>
          <p:nvPr/>
        </p:nvSpPr>
        <p:spPr>
          <a:xfrm>
            <a:off x="6213389" y="6530594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 err="1">
                <a:latin typeface="Avenir Next LT Pro Demi" panose="020B0604020202020204" pitchFamily="34" charset="0"/>
              </a:rPr>
              <a:t>Gluten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D6ACE89-6EB4-8EC3-B3E8-2A4403FEDB55}"/>
              </a:ext>
            </a:extLst>
          </p:cNvPr>
          <p:cNvSpPr/>
          <p:nvPr/>
        </p:nvSpPr>
        <p:spPr>
          <a:xfrm>
            <a:off x="5919257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4FD823-576B-1548-6FFE-5298A3BE6A50}"/>
              </a:ext>
            </a:extLst>
          </p:cNvPr>
          <p:cNvSpPr txBox="1"/>
          <p:nvPr/>
        </p:nvSpPr>
        <p:spPr>
          <a:xfrm>
            <a:off x="6213389" y="6912476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Vegan 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329D08D-0FEA-5731-E77E-0877E38113FF}"/>
              </a:ext>
            </a:extLst>
          </p:cNvPr>
          <p:cNvSpPr/>
          <p:nvPr/>
        </p:nvSpPr>
        <p:spPr>
          <a:xfrm>
            <a:off x="7487111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C5D1411-13B8-621E-42B4-BF4A4370CE1A}"/>
              </a:ext>
            </a:extLst>
          </p:cNvPr>
          <p:cNvSpPr txBox="1"/>
          <p:nvPr/>
        </p:nvSpPr>
        <p:spPr>
          <a:xfrm>
            <a:off x="7781243" y="6112280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a 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D064AA6-9830-19C9-791A-ED28A92887C2}"/>
              </a:ext>
            </a:extLst>
          </p:cNvPr>
          <p:cNvSpPr/>
          <p:nvPr/>
        </p:nvSpPr>
        <p:spPr>
          <a:xfrm>
            <a:off x="7487111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9338BB3-AA2D-3B0B-DA7A-468C2F757C55}"/>
              </a:ext>
            </a:extLst>
          </p:cNvPr>
          <p:cNvSpPr txBox="1"/>
          <p:nvPr/>
        </p:nvSpPr>
        <p:spPr>
          <a:xfrm>
            <a:off x="7781243" y="6530594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b 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4E6039C-217C-1AD1-8D8E-1F3F67B0A793}"/>
              </a:ext>
            </a:extLst>
          </p:cNvPr>
          <p:cNvSpPr/>
          <p:nvPr/>
        </p:nvSpPr>
        <p:spPr>
          <a:xfrm>
            <a:off x="7487111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7777A38-8125-C433-6D58-71DADA8C8175}"/>
              </a:ext>
            </a:extLst>
          </p:cNvPr>
          <p:cNvSpPr txBox="1"/>
          <p:nvPr/>
        </p:nvSpPr>
        <p:spPr>
          <a:xfrm>
            <a:off x="7781243" y="6912476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c 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CAE0EA78-6ECC-CDF0-D769-071213B888D2}"/>
              </a:ext>
            </a:extLst>
          </p:cNvPr>
          <p:cNvSpPr/>
          <p:nvPr/>
        </p:nvSpPr>
        <p:spPr>
          <a:xfrm>
            <a:off x="6023944" y="7951859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Confirmar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6859C6C-7B71-AE32-7101-A3559A9FBCBC}"/>
              </a:ext>
            </a:extLst>
          </p:cNvPr>
          <p:cNvSpPr/>
          <p:nvPr/>
        </p:nvSpPr>
        <p:spPr>
          <a:xfrm>
            <a:off x="6023944" y="8635400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Cancelar</a:t>
            </a:r>
          </a:p>
        </p:txBody>
      </p:sp>
    </p:spTree>
    <p:extLst>
      <p:ext uri="{BB962C8B-B14F-4D97-AF65-F5344CB8AC3E}">
        <p14:creationId xmlns:p14="http://schemas.microsoft.com/office/powerpoint/2010/main" val="156274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BCDCBB-E22F-9FEC-3B5A-8E3317C82109}"/>
              </a:ext>
            </a:extLst>
          </p:cNvPr>
          <p:cNvSpPr txBox="1"/>
          <p:nvPr/>
        </p:nvSpPr>
        <p:spPr>
          <a:xfrm>
            <a:off x="1426464" y="2196726"/>
            <a:ext cx="381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Lista de encomendas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601F67-A13B-F385-FD5F-45B9A772581D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4EF99A-1976-F936-2259-B13B1CA7D095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C69B6FB-A97F-403F-5A74-DB13E5277B9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CD8156-E2A6-9578-8F54-29148212262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7B84F70-D510-AD17-0C4F-06C750A6CBD5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703ED0-80EB-9F90-DA2B-2EF0267F3DB3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A66CE45-F38E-5B5C-357A-E26F204287DD}"/>
              </a:ext>
            </a:extLst>
          </p:cNvPr>
          <p:cNvSpPr/>
          <p:nvPr/>
        </p:nvSpPr>
        <p:spPr>
          <a:xfrm>
            <a:off x="10224814" y="1058844"/>
            <a:ext cx="1967186" cy="1130937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A418C5D-B715-2F57-C3D2-552C25B5C49D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EFAD83B-F7FE-8311-AC8B-A03B11EA4A52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Encomendas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graphicFrame>
        <p:nvGraphicFramePr>
          <p:cNvPr id="4" name="Tabela 37">
            <a:extLst>
              <a:ext uri="{FF2B5EF4-FFF2-40B4-BE49-F238E27FC236}">
                <a16:creationId xmlns:a16="http://schemas.microsoft.com/office/drawing/2014/main" id="{F04EEA45-E339-990E-BDF2-24DEBB9A0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03871"/>
              </p:ext>
            </p:extLst>
          </p:nvPr>
        </p:nvGraphicFramePr>
        <p:xfrm>
          <a:off x="832420" y="3568557"/>
          <a:ext cx="10527159" cy="38663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33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3675416683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2399354277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1881985925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3162250826"/>
                    </a:ext>
                  </a:extLst>
                </a:gridCol>
                <a:gridCol w="1435681">
                  <a:extLst>
                    <a:ext uri="{9D8B030D-6E8A-4147-A177-3AD203B41FA5}">
                      <a16:colId xmlns:a16="http://schemas.microsoft.com/office/drawing/2014/main" val="1547173565"/>
                    </a:ext>
                  </a:extLst>
                </a:gridCol>
                <a:gridCol w="1435681">
                  <a:extLst>
                    <a:ext uri="{9D8B030D-6E8A-4147-A177-3AD203B41FA5}">
                      <a16:colId xmlns:a16="http://schemas.microsoft.com/office/drawing/2014/main" val="743011306"/>
                    </a:ext>
                  </a:extLst>
                </a:gridCol>
              </a:tblGrid>
              <a:tr h="744389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ID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Estado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Produtos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 total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#1234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Por Pagar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4 €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#1235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Em transporte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#1236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Em transporte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#1237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Entregue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6C5AB45-199B-BD0B-7344-4DE6F7E61D13}"/>
              </a:ext>
            </a:extLst>
          </p:cNvPr>
          <p:cNvSpPr/>
          <p:nvPr/>
        </p:nvSpPr>
        <p:spPr>
          <a:xfrm>
            <a:off x="7007032" y="444041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D7F6459-44A6-4230-B4DE-E1614E782DFC}"/>
              </a:ext>
            </a:extLst>
          </p:cNvPr>
          <p:cNvSpPr/>
          <p:nvPr/>
        </p:nvSpPr>
        <p:spPr>
          <a:xfrm>
            <a:off x="7007032" y="573646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Esconder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6B552F-64DE-BF7B-74B0-FD257BBB5576}"/>
              </a:ext>
            </a:extLst>
          </p:cNvPr>
          <p:cNvSpPr/>
          <p:nvPr/>
        </p:nvSpPr>
        <p:spPr>
          <a:xfrm>
            <a:off x="7007032" y="6313853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79452B3-5694-8E1C-1DC8-03B96F1F4116}"/>
              </a:ext>
            </a:extLst>
          </p:cNvPr>
          <p:cNvSpPr/>
          <p:nvPr/>
        </p:nvSpPr>
        <p:spPr>
          <a:xfrm>
            <a:off x="7007032" y="6940396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2E82614-A2FD-6DF7-13DD-03863E7EBF77}"/>
              </a:ext>
            </a:extLst>
          </p:cNvPr>
          <p:cNvSpPr/>
          <p:nvPr/>
        </p:nvSpPr>
        <p:spPr>
          <a:xfrm>
            <a:off x="9940415" y="443108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Pagar</a:t>
            </a:r>
          </a:p>
        </p:txBody>
      </p:sp>
    </p:spTree>
    <p:extLst>
      <p:ext uri="{BB962C8B-B14F-4D97-AF65-F5344CB8AC3E}">
        <p14:creationId xmlns:p14="http://schemas.microsoft.com/office/powerpoint/2010/main" val="105607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BCDCBB-E22F-9FEC-3B5A-8E3317C82109}"/>
              </a:ext>
            </a:extLst>
          </p:cNvPr>
          <p:cNvSpPr txBox="1"/>
          <p:nvPr/>
        </p:nvSpPr>
        <p:spPr>
          <a:xfrm>
            <a:off x="1426464" y="2196726"/>
            <a:ext cx="381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Lista de encomendas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graphicFrame>
        <p:nvGraphicFramePr>
          <p:cNvPr id="5" name="Tabela 37">
            <a:extLst>
              <a:ext uri="{FF2B5EF4-FFF2-40B4-BE49-F238E27FC236}">
                <a16:creationId xmlns:a16="http://schemas.microsoft.com/office/drawing/2014/main" id="{0ADDCD43-D39D-C412-085C-68A1B4A43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227644"/>
              </p:ext>
            </p:extLst>
          </p:nvPr>
        </p:nvGraphicFramePr>
        <p:xfrm>
          <a:off x="832420" y="3568557"/>
          <a:ext cx="10527159" cy="38663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33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3675416683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2399354277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1881985925"/>
                    </a:ext>
                  </a:extLst>
                </a:gridCol>
                <a:gridCol w="1545166">
                  <a:extLst>
                    <a:ext uri="{9D8B030D-6E8A-4147-A177-3AD203B41FA5}">
                      <a16:colId xmlns:a16="http://schemas.microsoft.com/office/drawing/2014/main" val="3162250826"/>
                    </a:ext>
                  </a:extLst>
                </a:gridCol>
                <a:gridCol w="1435681">
                  <a:extLst>
                    <a:ext uri="{9D8B030D-6E8A-4147-A177-3AD203B41FA5}">
                      <a16:colId xmlns:a16="http://schemas.microsoft.com/office/drawing/2014/main" val="1547173565"/>
                    </a:ext>
                  </a:extLst>
                </a:gridCol>
                <a:gridCol w="1435681">
                  <a:extLst>
                    <a:ext uri="{9D8B030D-6E8A-4147-A177-3AD203B41FA5}">
                      <a16:colId xmlns:a16="http://schemas.microsoft.com/office/drawing/2014/main" val="743011306"/>
                    </a:ext>
                  </a:extLst>
                </a:gridCol>
              </a:tblGrid>
              <a:tr h="744389"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ID</a:t>
                      </a:r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Estado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Produtos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 total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#1234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Pago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4 €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#1235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Em transporte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#1236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Em transporte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6037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#1237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David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01-01-2023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Entregue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601F67-A13B-F385-FD5F-45B9A772581D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4EF99A-1976-F936-2259-B13B1CA7D095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C69B6FB-A97F-403F-5A74-DB13E5277B9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(Técnico de loja)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CD8156-E2A6-9578-8F54-29148212262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7B84F70-D510-AD17-0C4F-06C750A6CBD5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703ED0-80EB-9F90-DA2B-2EF0267F3DB3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8CF8412-E8C7-0593-2307-01009C2EAA24}"/>
              </a:ext>
            </a:extLst>
          </p:cNvPr>
          <p:cNvSpPr/>
          <p:nvPr/>
        </p:nvSpPr>
        <p:spPr>
          <a:xfrm>
            <a:off x="7007032" y="444041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AE3F1BB-CB85-AADE-F05C-972D42253BCB}"/>
              </a:ext>
            </a:extLst>
          </p:cNvPr>
          <p:cNvSpPr/>
          <p:nvPr/>
        </p:nvSpPr>
        <p:spPr>
          <a:xfrm>
            <a:off x="7007032" y="573646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Esconder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8ADB38A-943F-AC5D-00F6-0C0D765A25F1}"/>
              </a:ext>
            </a:extLst>
          </p:cNvPr>
          <p:cNvSpPr/>
          <p:nvPr/>
        </p:nvSpPr>
        <p:spPr>
          <a:xfrm>
            <a:off x="7007032" y="6313853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8000923-FAEC-9A60-F609-3E0B43CDA07D}"/>
              </a:ext>
            </a:extLst>
          </p:cNvPr>
          <p:cNvSpPr/>
          <p:nvPr/>
        </p:nvSpPr>
        <p:spPr>
          <a:xfrm>
            <a:off x="7007032" y="6940396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Mostrar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A66CE45-F38E-5B5C-357A-E26F204287DD}"/>
              </a:ext>
            </a:extLst>
          </p:cNvPr>
          <p:cNvSpPr/>
          <p:nvPr/>
        </p:nvSpPr>
        <p:spPr>
          <a:xfrm>
            <a:off x="10224814" y="1058844"/>
            <a:ext cx="1967186" cy="166110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A418C5D-B715-2F57-C3D2-552C25B5C49D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EFAD83B-F7FE-8311-AC8B-A03B11EA4A52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Encomendas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218D2A7-2B68-9FE1-F1B5-7B389C6D1278}"/>
              </a:ext>
            </a:extLst>
          </p:cNvPr>
          <p:cNvSpPr/>
          <p:nvPr/>
        </p:nvSpPr>
        <p:spPr>
          <a:xfrm>
            <a:off x="9978515" y="4431080"/>
            <a:ext cx="1381064" cy="377952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Enviar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A73432-925B-0A67-6BD7-09C3C39FF4CF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Produtos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0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37">
            <a:extLst>
              <a:ext uri="{FF2B5EF4-FFF2-40B4-BE49-F238E27FC236}">
                <a16:creationId xmlns:a16="http://schemas.microsoft.com/office/drawing/2014/main" id="{0ADDCD43-D39D-C412-085C-68A1B4A43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85568"/>
              </p:ext>
            </p:extLst>
          </p:nvPr>
        </p:nvGraphicFramePr>
        <p:xfrm>
          <a:off x="3950472" y="4198339"/>
          <a:ext cx="8326871" cy="32785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6267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085464">
                  <a:extLst>
                    <a:ext uri="{9D8B030D-6E8A-4147-A177-3AD203B41FA5}">
                      <a16:colId xmlns:a16="http://schemas.microsoft.com/office/drawing/2014/main" val="3675416683"/>
                    </a:ext>
                  </a:extLst>
                </a:gridCol>
                <a:gridCol w="1085464">
                  <a:extLst>
                    <a:ext uri="{9D8B030D-6E8A-4147-A177-3AD203B41FA5}">
                      <a16:colId xmlns:a16="http://schemas.microsoft.com/office/drawing/2014/main" val="2399354277"/>
                    </a:ext>
                  </a:extLst>
                </a:gridCol>
                <a:gridCol w="1085464">
                  <a:extLst>
                    <a:ext uri="{9D8B030D-6E8A-4147-A177-3AD203B41FA5}">
                      <a16:colId xmlns:a16="http://schemas.microsoft.com/office/drawing/2014/main" val="1881985925"/>
                    </a:ext>
                  </a:extLst>
                </a:gridCol>
                <a:gridCol w="1008553">
                  <a:extLst>
                    <a:ext uri="{9D8B030D-6E8A-4147-A177-3AD203B41FA5}">
                      <a16:colId xmlns:a16="http://schemas.microsoft.com/office/drawing/2014/main" val="1547173565"/>
                    </a:ext>
                  </a:extLst>
                </a:gridCol>
                <a:gridCol w="1008553">
                  <a:extLst>
                    <a:ext uri="{9D8B030D-6E8A-4147-A177-3AD203B41FA5}">
                      <a16:colId xmlns:a16="http://schemas.microsoft.com/office/drawing/2014/main" val="743011306"/>
                    </a:ext>
                  </a:extLst>
                </a:gridCol>
                <a:gridCol w="1008553">
                  <a:extLst>
                    <a:ext uri="{9D8B030D-6E8A-4147-A177-3AD203B41FA5}">
                      <a16:colId xmlns:a16="http://schemas.microsoft.com/office/drawing/2014/main" val="1046554026"/>
                    </a:ext>
                  </a:extLst>
                </a:gridCol>
                <a:gridCol w="1008553">
                  <a:extLst>
                    <a:ext uri="{9D8B030D-6E8A-4147-A177-3AD203B41FA5}">
                      <a16:colId xmlns:a16="http://schemas.microsoft.com/office/drawing/2014/main" val="2461041167"/>
                    </a:ext>
                  </a:extLst>
                </a:gridCol>
              </a:tblGrid>
              <a:tr h="756862"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ID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Nome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Familia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Quantidade em Stock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Preço/</a:t>
                      </a:r>
                    </a:p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unidade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6138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#1234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Gorduras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1899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4 €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6138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#1235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Hidratos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2772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6138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#1236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 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6138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#1237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Chiclas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50 €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algn="l"/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601F67-A13B-F385-FD5F-45B9A772581D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4EF99A-1976-F936-2259-B13B1CA7D095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C69B6FB-A97F-403F-5A74-DB13E5277B9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(Técnico de loja)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CD8156-E2A6-9578-8F54-291482122621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7B84F70-D510-AD17-0C4F-06C750A6CBD5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703ED0-80EB-9F90-DA2B-2EF0267F3DB3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A66CE45-F38E-5B5C-357A-E26F204287DD}"/>
              </a:ext>
            </a:extLst>
          </p:cNvPr>
          <p:cNvSpPr/>
          <p:nvPr/>
        </p:nvSpPr>
        <p:spPr>
          <a:xfrm>
            <a:off x="10224814" y="1058844"/>
            <a:ext cx="1967186" cy="166110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A418C5D-B715-2F57-C3D2-552C25B5C49D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EFAD83B-F7FE-8311-AC8B-A03B11EA4A52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Encomendas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218D2A7-2B68-9FE1-F1B5-7B389C6D1278}"/>
              </a:ext>
            </a:extLst>
          </p:cNvPr>
          <p:cNvSpPr/>
          <p:nvPr/>
        </p:nvSpPr>
        <p:spPr>
          <a:xfrm>
            <a:off x="9298796" y="514567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Editar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A73432-925B-0A67-6BD7-09C3C39FF4CF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Produtos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CF7C290-09DD-F076-1254-30512CAA086A}"/>
              </a:ext>
            </a:extLst>
          </p:cNvPr>
          <p:cNvSpPr/>
          <p:nvPr/>
        </p:nvSpPr>
        <p:spPr>
          <a:xfrm>
            <a:off x="0" y="1058843"/>
            <a:ext cx="3438288" cy="920561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6A0CC55-AF67-7415-91A5-CC995375F15B}"/>
              </a:ext>
            </a:extLst>
          </p:cNvPr>
          <p:cNvSpPr/>
          <p:nvPr/>
        </p:nvSpPr>
        <p:spPr>
          <a:xfrm>
            <a:off x="23069" y="3879603"/>
            <a:ext cx="3320755" cy="1958275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>
              <a:noFill/>
              <a:latin typeface="Avenir Next LT Pro Demi" panose="020B0604020202020204" pitchFamily="34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C6A564C-FE0D-9C2C-BB26-8B7C609BE1BC}"/>
              </a:ext>
            </a:extLst>
          </p:cNvPr>
          <p:cNvSpPr/>
          <p:nvPr/>
        </p:nvSpPr>
        <p:spPr>
          <a:xfrm>
            <a:off x="23069" y="3297323"/>
            <a:ext cx="3320755" cy="506089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Filtros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7BD00B6-6ECF-56F2-47B8-A98B8F48AF01}"/>
              </a:ext>
            </a:extLst>
          </p:cNvPr>
          <p:cNvSpPr/>
          <p:nvPr/>
        </p:nvSpPr>
        <p:spPr>
          <a:xfrm>
            <a:off x="23069" y="3879603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Família de produtos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47731469-3070-5BEA-A298-AF1BBD179150}"/>
              </a:ext>
            </a:extLst>
          </p:cNvPr>
          <p:cNvSpPr/>
          <p:nvPr/>
        </p:nvSpPr>
        <p:spPr>
          <a:xfrm>
            <a:off x="68789" y="1875675"/>
            <a:ext cx="3237458" cy="604821"/>
          </a:xfrm>
          <a:prstGeom prst="roundRect">
            <a:avLst>
              <a:gd name="adj" fmla="val 5000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Pesquisar produto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D2ACFDB-5BD2-3250-A69E-CE3020FABC21}"/>
              </a:ext>
            </a:extLst>
          </p:cNvPr>
          <p:cNvSpPr/>
          <p:nvPr/>
        </p:nvSpPr>
        <p:spPr>
          <a:xfrm>
            <a:off x="789641" y="4496758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923DBDD-CB14-ABAF-D39A-5E30BC7BAF34}"/>
              </a:ext>
            </a:extLst>
          </p:cNvPr>
          <p:cNvSpPr txBox="1"/>
          <p:nvPr/>
        </p:nvSpPr>
        <p:spPr>
          <a:xfrm>
            <a:off x="1083773" y="4475817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Vegetais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2CD89AE-545D-D3DB-1075-5BADF8D9204C}"/>
              </a:ext>
            </a:extLst>
          </p:cNvPr>
          <p:cNvSpPr/>
          <p:nvPr/>
        </p:nvSpPr>
        <p:spPr>
          <a:xfrm>
            <a:off x="789641" y="4964472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3E7F56D-6AC1-CC69-EFB4-725E3BBDB951}"/>
              </a:ext>
            </a:extLst>
          </p:cNvPr>
          <p:cNvSpPr/>
          <p:nvPr/>
        </p:nvSpPr>
        <p:spPr>
          <a:xfrm>
            <a:off x="23069" y="8704057"/>
            <a:ext cx="3320755" cy="1143730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>
              <a:noFill/>
              <a:latin typeface="Avenir Next LT Pro Demi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2AA00E9-AE06-55B5-0819-2C89A53D1C24}"/>
              </a:ext>
            </a:extLst>
          </p:cNvPr>
          <p:cNvSpPr txBox="1"/>
          <p:nvPr/>
        </p:nvSpPr>
        <p:spPr>
          <a:xfrm>
            <a:off x="1083773" y="4943531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Lacticínios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BDB15C-78E4-F8AB-EB4B-E14EC253766D}"/>
              </a:ext>
            </a:extLst>
          </p:cNvPr>
          <p:cNvSpPr/>
          <p:nvPr/>
        </p:nvSpPr>
        <p:spPr>
          <a:xfrm>
            <a:off x="789641" y="5421606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>
              <a:latin typeface="Avenir Next LT Pro Demi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68B75F1-63FA-BE51-65A2-D8A34173A818}"/>
              </a:ext>
            </a:extLst>
          </p:cNvPr>
          <p:cNvSpPr txBox="1"/>
          <p:nvPr/>
        </p:nvSpPr>
        <p:spPr>
          <a:xfrm>
            <a:off x="1083773" y="5400665"/>
            <a:ext cx="2354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latin typeface="Avenir Next LT Pro Demi" panose="020B0604020202020204" pitchFamily="34" charset="0"/>
              </a:rPr>
              <a:t>Etc. 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F83AA61-8808-9D4C-A18F-FB3F417DF5F2}"/>
              </a:ext>
            </a:extLst>
          </p:cNvPr>
          <p:cNvGrpSpPr/>
          <p:nvPr/>
        </p:nvGrpSpPr>
        <p:grpSpPr>
          <a:xfrm>
            <a:off x="23069" y="5956458"/>
            <a:ext cx="3320755" cy="1958275"/>
            <a:chOff x="5468112" y="3765816"/>
            <a:chExt cx="3645408" cy="1958275"/>
          </a:xfrm>
          <a:solidFill>
            <a:srgbClr val="E0EAF5"/>
          </a:solidFill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3008336A-A4F6-2D6D-5A38-C123321F4589}"/>
                </a:ext>
              </a:extLst>
            </p:cNvPr>
            <p:cNvSpPr/>
            <p:nvPr/>
          </p:nvSpPr>
          <p:spPr>
            <a:xfrm>
              <a:off x="5468112" y="3765816"/>
              <a:ext cx="3645408" cy="1958275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>
                <a:noFill/>
                <a:latin typeface="Avenir Next LT Pro Demi" panose="020B0604020202020204" pitchFamily="34" charset="0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4B5580D6-011D-EB77-5C9F-DF05FE003154}"/>
                </a:ext>
              </a:extLst>
            </p:cNvPr>
            <p:cNvSpPr/>
            <p:nvPr/>
          </p:nvSpPr>
          <p:spPr>
            <a:xfrm>
              <a:off x="5468112" y="3765816"/>
              <a:ext cx="3645408" cy="450999"/>
            </a:xfrm>
            <a:prstGeom prst="roundRect">
              <a:avLst>
                <a:gd name="adj" fmla="val 0"/>
              </a:avLst>
            </a:prstGeom>
            <a:solidFill>
              <a:srgbClr val="2E77A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latin typeface="Avenir Next LT Pro Demi" panose="020B0604020202020204" pitchFamily="34" charset="0"/>
                </a:rPr>
                <a:t>Restrições alimentares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6951C77F-291C-AB42-06B8-098D67BF5773}"/>
                </a:ext>
              </a:extLst>
            </p:cNvPr>
            <p:cNvSpPr/>
            <p:nvPr/>
          </p:nvSpPr>
          <p:spPr>
            <a:xfrm>
              <a:off x="6234684" y="4382971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 dirty="0">
                <a:latin typeface="Avenir Next LT Pro Demi" panose="020B0604020202020204" pitchFamily="34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0EB33535-4929-533C-84DB-4491913DE068}"/>
                </a:ext>
              </a:extLst>
            </p:cNvPr>
            <p:cNvSpPr txBox="1"/>
            <p:nvPr/>
          </p:nvSpPr>
          <p:spPr>
            <a:xfrm>
              <a:off x="6528816" y="4362030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Sem lactose 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202B9635-3FE7-697F-5240-DBAF53C3E1CE}"/>
                </a:ext>
              </a:extLst>
            </p:cNvPr>
            <p:cNvSpPr/>
            <p:nvPr/>
          </p:nvSpPr>
          <p:spPr>
            <a:xfrm>
              <a:off x="6234684" y="4850685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latin typeface="Avenir Next LT Pro Demi" panose="020B0604020202020204" pitchFamily="34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1A217E6-8C15-52D3-6B45-A3B650910449}"/>
                </a:ext>
              </a:extLst>
            </p:cNvPr>
            <p:cNvSpPr txBox="1"/>
            <p:nvPr/>
          </p:nvSpPr>
          <p:spPr>
            <a:xfrm>
              <a:off x="6528816" y="4829744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Sem </a:t>
              </a:r>
              <a:r>
                <a:rPr lang="pt-PT" sz="1400" dirty="0" err="1">
                  <a:latin typeface="Avenir Next LT Pro Demi" panose="020B0604020202020204" pitchFamily="34" charset="0"/>
                </a:rPr>
                <a:t>gluten</a:t>
              </a:r>
              <a:endParaRPr lang="pt-PT" sz="1400" dirty="0">
                <a:latin typeface="Avenir Next LT Pro Demi" panose="020B0604020202020204" pitchFamily="34" charset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33385614-659B-D4CC-56C4-74401C039497}"/>
                </a:ext>
              </a:extLst>
            </p:cNvPr>
            <p:cNvSpPr/>
            <p:nvPr/>
          </p:nvSpPr>
          <p:spPr>
            <a:xfrm>
              <a:off x="6234684" y="5307819"/>
              <a:ext cx="294132" cy="2860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latin typeface="Avenir Next LT Pro Demi" panose="020B06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6E02C3A-174D-47FC-4BF7-7EDC3724467D}"/>
                </a:ext>
              </a:extLst>
            </p:cNvPr>
            <p:cNvSpPr txBox="1"/>
            <p:nvPr/>
          </p:nvSpPr>
          <p:spPr>
            <a:xfrm>
              <a:off x="6528816" y="5286878"/>
              <a:ext cx="258470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PT" sz="1400" dirty="0">
                  <a:latin typeface="Avenir Next LT Pro Demi" panose="020B0604020202020204" pitchFamily="34" charset="0"/>
                </a:rPr>
                <a:t>Etc. </a:t>
              </a:r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DB48D9F-9FCA-48F3-A780-732B806A1B59}"/>
              </a:ext>
            </a:extLst>
          </p:cNvPr>
          <p:cNvSpPr/>
          <p:nvPr/>
        </p:nvSpPr>
        <p:spPr>
          <a:xfrm>
            <a:off x="23069" y="8064834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Outro filtro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293C7523-78A0-191C-E04D-5B144836ED14}"/>
              </a:ext>
            </a:extLst>
          </p:cNvPr>
          <p:cNvSpPr/>
          <p:nvPr/>
        </p:nvSpPr>
        <p:spPr>
          <a:xfrm>
            <a:off x="23069" y="8665934"/>
            <a:ext cx="3320755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Avenir Next LT Pro Demi" panose="020B0604020202020204" pitchFamily="34" charset="0"/>
              </a:rPr>
              <a:t>Preço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8C364735-A244-3B10-D1A7-D6D3BA97BB22}"/>
              </a:ext>
            </a:extLst>
          </p:cNvPr>
          <p:cNvSpPr/>
          <p:nvPr/>
        </p:nvSpPr>
        <p:spPr>
          <a:xfrm>
            <a:off x="474173" y="9386551"/>
            <a:ext cx="2532215" cy="256032"/>
          </a:xfrm>
          <a:prstGeom prst="roundRect">
            <a:avLst/>
          </a:prstGeom>
          <a:solidFill>
            <a:srgbClr val="2E77AE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CA9DE05-1D7A-4E36-8032-3A2940EF9029}"/>
              </a:ext>
            </a:extLst>
          </p:cNvPr>
          <p:cNvSpPr/>
          <p:nvPr/>
        </p:nvSpPr>
        <p:spPr>
          <a:xfrm>
            <a:off x="1006049" y="9343879"/>
            <a:ext cx="333186" cy="34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781ED6-8E13-E4AD-E688-C305DAB6FE8E}"/>
              </a:ext>
            </a:extLst>
          </p:cNvPr>
          <p:cNvSpPr/>
          <p:nvPr/>
        </p:nvSpPr>
        <p:spPr>
          <a:xfrm>
            <a:off x="2327357" y="9349975"/>
            <a:ext cx="333186" cy="34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E2052F0-96EE-FD46-C8BA-BEAD744921BB}"/>
              </a:ext>
            </a:extLst>
          </p:cNvPr>
          <p:cNvSpPr/>
          <p:nvPr/>
        </p:nvSpPr>
        <p:spPr>
          <a:xfrm>
            <a:off x="1210265" y="9466459"/>
            <a:ext cx="1263331" cy="962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90E0F30-3E57-C8E9-4FBB-7DE7A53F974E}"/>
              </a:ext>
            </a:extLst>
          </p:cNvPr>
          <p:cNvSpPr txBox="1"/>
          <p:nvPr/>
        </p:nvSpPr>
        <p:spPr>
          <a:xfrm>
            <a:off x="3903461" y="2458336"/>
            <a:ext cx="381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Lista de Produtos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FEB21A-1984-924C-1D90-BAC33CA27A9F}"/>
              </a:ext>
            </a:extLst>
          </p:cNvPr>
          <p:cNvSpPr/>
          <p:nvPr/>
        </p:nvSpPr>
        <p:spPr>
          <a:xfrm>
            <a:off x="9298796" y="574118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Editar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CE49468-31CE-CBE7-5D24-2956CEA15942}"/>
              </a:ext>
            </a:extLst>
          </p:cNvPr>
          <p:cNvSpPr/>
          <p:nvPr/>
        </p:nvSpPr>
        <p:spPr>
          <a:xfrm>
            <a:off x="9298795" y="633669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Editar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ABF1394-6936-59A7-478A-E4BB645EDA41}"/>
              </a:ext>
            </a:extLst>
          </p:cNvPr>
          <p:cNvSpPr/>
          <p:nvPr/>
        </p:nvSpPr>
        <p:spPr>
          <a:xfrm>
            <a:off x="9298795" y="693220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Editar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7305E324-2F2D-A3EF-A06B-8238AC940F7D}"/>
              </a:ext>
            </a:extLst>
          </p:cNvPr>
          <p:cNvSpPr/>
          <p:nvPr/>
        </p:nvSpPr>
        <p:spPr>
          <a:xfrm>
            <a:off x="10281224" y="514567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Remover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7A1A0ECA-45B4-E98C-2FF8-0B40F6E47042}"/>
              </a:ext>
            </a:extLst>
          </p:cNvPr>
          <p:cNvSpPr/>
          <p:nvPr/>
        </p:nvSpPr>
        <p:spPr>
          <a:xfrm>
            <a:off x="10281224" y="574118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Remover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1D99EBAD-D75C-9996-8437-1DCD0C8AD5E3}"/>
              </a:ext>
            </a:extLst>
          </p:cNvPr>
          <p:cNvSpPr/>
          <p:nvPr/>
        </p:nvSpPr>
        <p:spPr>
          <a:xfrm>
            <a:off x="10281223" y="633669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Remover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2423579E-C4AF-FC0D-4531-51AD36D62887}"/>
              </a:ext>
            </a:extLst>
          </p:cNvPr>
          <p:cNvSpPr/>
          <p:nvPr/>
        </p:nvSpPr>
        <p:spPr>
          <a:xfrm>
            <a:off x="10281223" y="693220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Remover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C7311E3A-6648-AD73-341B-68496E985E6E}"/>
              </a:ext>
            </a:extLst>
          </p:cNvPr>
          <p:cNvSpPr/>
          <p:nvPr/>
        </p:nvSpPr>
        <p:spPr>
          <a:xfrm>
            <a:off x="9352579" y="3391604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Adicionar Produto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C5A8E34E-D604-033F-FF0C-9E79BA9E7DCC}"/>
              </a:ext>
            </a:extLst>
          </p:cNvPr>
          <p:cNvSpPr/>
          <p:nvPr/>
        </p:nvSpPr>
        <p:spPr>
          <a:xfrm>
            <a:off x="11317543" y="514567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Gerir Stock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E2E81A30-4330-8093-8217-6FA334CDA425}"/>
              </a:ext>
            </a:extLst>
          </p:cNvPr>
          <p:cNvSpPr/>
          <p:nvPr/>
        </p:nvSpPr>
        <p:spPr>
          <a:xfrm>
            <a:off x="11317543" y="574118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Gerir Stock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606D4ADC-2786-68A9-AB92-5DCA25456606}"/>
              </a:ext>
            </a:extLst>
          </p:cNvPr>
          <p:cNvSpPr/>
          <p:nvPr/>
        </p:nvSpPr>
        <p:spPr>
          <a:xfrm>
            <a:off x="11317542" y="633669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Gerir Stock</a:t>
            </a: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B74E9A9D-B77A-75D1-B49C-8EC19743A809}"/>
              </a:ext>
            </a:extLst>
          </p:cNvPr>
          <p:cNvSpPr/>
          <p:nvPr/>
        </p:nvSpPr>
        <p:spPr>
          <a:xfrm>
            <a:off x="11317542" y="6932203"/>
            <a:ext cx="921468" cy="384285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Gerir Stock</a:t>
            </a:r>
          </a:p>
        </p:txBody>
      </p:sp>
    </p:spTree>
    <p:extLst>
      <p:ext uri="{BB962C8B-B14F-4D97-AF65-F5344CB8AC3E}">
        <p14:creationId xmlns:p14="http://schemas.microsoft.com/office/powerpoint/2010/main" val="308874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A4E740-4348-B269-E720-F406C8084250}"/>
              </a:ext>
            </a:extLst>
          </p:cNvPr>
          <p:cNvSpPr txBox="1"/>
          <p:nvPr/>
        </p:nvSpPr>
        <p:spPr>
          <a:xfrm>
            <a:off x="3233499" y="2375207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Criar Produto Novo: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D796C7A-05BC-5757-F6D7-C3236642E945}"/>
              </a:ext>
            </a:extLst>
          </p:cNvPr>
          <p:cNvSpPr/>
          <p:nvPr/>
        </p:nvSpPr>
        <p:spPr>
          <a:xfrm>
            <a:off x="3233499" y="3160037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Nome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95AF057-5F6D-2D10-FB85-401EEA93B3D0}"/>
              </a:ext>
            </a:extLst>
          </p:cNvPr>
          <p:cNvSpPr/>
          <p:nvPr/>
        </p:nvSpPr>
        <p:spPr>
          <a:xfrm>
            <a:off x="5608320" y="3160036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08AB34-1238-7258-D777-D04D27D76618}"/>
              </a:ext>
            </a:extLst>
          </p:cNvPr>
          <p:cNvSpPr/>
          <p:nvPr/>
        </p:nvSpPr>
        <p:spPr>
          <a:xfrm>
            <a:off x="3233499" y="3721660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Familia</a:t>
            </a:r>
            <a:endParaRPr lang="pt-PT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0B3EE6-04D8-9441-409D-5000704FCE3A}"/>
              </a:ext>
            </a:extLst>
          </p:cNvPr>
          <p:cNvSpPr/>
          <p:nvPr/>
        </p:nvSpPr>
        <p:spPr>
          <a:xfrm>
            <a:off x="5608320" y="3721659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986AC0-5EDE-17BD-B2A4-D4B77DF2D47A}"/>
              </a:ext>
            </a:extLst>
          </p:cNvPr>
          <p:cNvSpPr/>
          <p:nvPr/>
        </p:nvSpPr>
        <p:spPr>
          <a:xfrm>
            <a:off x="6023944" y="7951859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Confirmar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45DDB31-FE4A-EBE9-9DA0-1E50AAB93650}"/>
              </a:ext>
            </a:extLst>
          </p:cNvPr>
          <p:cNvSpPr/>
          <p:nvPr/>
        </p:nvSpPr>
        <p:spPr>
          <a:xfrm>
            <a:off x="3233499" y="4283282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Preço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AF99B18-4FA7-FE3A-5397-8574C0C95E2F}"/>
              </a:ext>
            </a:extLst>
          </p:cNvPr>
          <p:cNvSpPr/>
          <p:nvPr/>
        </p:nvSpPr>
        <p:spPr>
          <a:xfrm>
            <a:off x="5608320" y="4283281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75DB8AF-F99D-C2E2-2AA2-6569638DEFE5}"/>
              </a:ext>
            </a:extLst>
          </p:cNvPr>
          <p:cNvSpPr/>
          <p:nvPr/>
        </p:nvSpPr>
        <p:spPr>
          <a:xfrm>
            <a:off x="3233499" y="484490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02863B3-B9D7-8948-329E-C8B211E184FC}"/>
              </a:ext>
            </a:extLst>
          </p:cNvPr>
          <p:cNvSpPr/>
          <p:nvPr/>
        </p:nvSpPr>
        <p:spPr>
          <a:xfrm>
            <a:off x="5608320" y="484490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268971F-4859-F413-6B48-82B4D71467A5}"/>
              </a:ext>
            </a:extLst>
          </p:cNvPr>
          <p:cNvSpPr/>
          <p:nvPr/>
        </p:nvSpPr>
        <p:spPr>
          <a:xfrm>
            <a:off x="3233499" y="540652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2C2004E-26BF-F3E2-7494-037A3DABB700}"/>
              </a:ext>
            </a:extLst>
          </p:cNvPr>
          <p:cNvSpPr/>
          <p:nvPr/>
        </p:nvSpPr>
        <p:spPr>
          <a:xfrm>
            <a:off x="5608320" y="540652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D09406C-0E14-8731-2419-160FA6BEA968}"/>
              </a:ext>
            </a:extLst>
          </p:cNvPr>
          <p:cNvSpPr/>
          <p:nvPr/>
        </p:nvSpPr>
        <p:spPr>
          <a:xfrm>
            <a:off x="3233499" y="6097015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Alergenos</a:t>
            </a:r>
            <a:endParaRPr lang="pt-PT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E3D13BD-9414-AA04-3024-D437348DEE27}"/>
              </a:ext>
            </a:extLst>
          </p:cNvPr>
          <p:cNvSpPr/>
          <p:nvPr/>
        </p:nvSpPr>
        <p:spPr>
          <a:xfrm>
            <a:off x="5919257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988D524-2F69-F5AC-9C2E-D5F1308C10ED}"/>
              </a:ext>
            </a:extLst>
          </p:cNvPr>
          <p:cNvSpPr txBox="1"/>
          <p:nvPr/>
        </p:nvSpPr>
        <p:spPr>
          <a:xfrm>
            <a:off x="6213389" y="6112280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Lactose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257FA1-4AFA-772B-F368-941E3B2774D5}"/>
              </a:ext>
            </a:extLst>
          </p:cNvPr>
          <p:cNvSpPr/>
          <p:nvPr/>
        </p:nvSpPr>
        <p:spPr>
          <a:xfrm>
            <a:off x="5919257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702033A-903E-A87F-2BD0-111049798C90}"/>
              </a:ext>
            </a:extLst>
          </p:cNvPr>
          <p:cNvSpPr txBox="1"/>
          <p:nvPr/>
        </p:nvSpPr>
        <p:spPr>
          <a:xfrm>
            <a:off x="6213389" y="6530594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 err="1">
                <a:latin typeface="Avenir Next LT Pro Demi" panose="020B0604020202020204" pitchFamily="34" charset="0"/>
              </a:rPr>
              <a:t>Gluten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F7F79EC-9361-BA82-1E06-9F7C75DAD461}"/>
              </a:ext>
            </a:extLst>
          </p:cNvPr>
          <p:cNvSpPr/>
          <p:nvPr/>
        </p:nvSpPr>
        <p:spPr>
          <a:xfrm>
            <a:off x="5919257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257B5DF-14D4-4A8F-4A20-75FB82F3EA7F}"/>
              </a:ext>
            </a:extLst>
          </p:cNvPr>
          <p:cNvSpPr txBox="1"/>
          <p:nvPr/>
        </p:nvSpPr>
        <p:spPr>
          <a:xfrm>
            <a:off x="6213389" y="6912476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Vegan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D36F53-B350-43D7-63CD-DD1E2783946E}"/>
              </a:ext>
            </a:extLst>
          </p:cNvPr>
          <p:cNvSpPr/>
          <p:nvPr/>
        </p:nvSpPr>
        <p:spPr>
          <a:xfrm>
            <a:off x="7487111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9538F98-071B-8640-4A3F-7C7F2B26EEAA}"/>
              </a:ext>
            </a:extLst>
          </p:cNvPr>
          <p:cNvSpPr txBox="1"/>
          <p:nvPr/>
        </p:nvSpPr>
        <p:spPr>
          <a:xfrm>
            <a:off x="7781243" y="6112280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a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DA39B35-3295-06D8-4CF9-DBD04336C928}"/>
              </a:ext>
            </a:extLst>
          </p:cNvPr>
          <p:cNvSpPr/>
          <p:nvPr/>
        </p:nvSpPr>
        <p:spPr>
          <a:xfrm>
            <a:off x="7487111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CD3706-6036-35B4-AE79-B8D053D76F38}"/>
              </a:ext>
            </a:extLst>
          </p:cNvPr>
          <p:cNvSpPr txBox="1"/>
          <p:nvPr/>
        </p:nvSpPr>
        <p:spPr>
          <a:xfrm>
            <a:off x="7781243" y="6530594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b 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7FD8A3-FEA8-AF86-1CB6-327B46B58A49}"/>
              </a:ext>
            </a:extLst>
          </p:cNvPr>
          <p:cNvSpPr/>
          <p:nvPr/>
        </p:nvSpPr>
        <p:spPr>
          <a:xfrm>
            <a:off x="7487111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0FEC2AA-DE8E-D2E2-FF8C-41F632ED975E}"/>
              </a:ext>
            </a:extLst>
          </p:cNvPr>
          <p:cNvSpPr txBox="1"/>
          <p:nvPr/>
        </p:nvSpPr>
        <p:spPr>
          <a:xfrm>
            <a:off x="7781243" y="6912476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c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1548ECA-3265-2B9F-CF83-45FBBEDCD713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97703CF-E0C0-E3F5-756D-2DB9C71A3F22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1DD732B-E5F9-1C1E-23FE-EEDA8FC440A0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FEA0AF2-050E-DC85-F0DF-65FA52C0FC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A13EC62-6EA3-22FC-58BF-6E6FD13B5AE2}"/>
              </a:ext>
            </a:extLst>
          </p:cNvPr>
          <p:cNvSpPr/>
          <p:nvPr/>
        </p:nvSpPr>
        <p:spPr>
          <a:xfrm>
            <a:off x="6023944" y="8635400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Cancelar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5C58A01-F523-3B8F-DDBE-8EAF30CF0F37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(Técnico de loja)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9B53E33-4464-1832-C45D-9BA83912141E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DB2F004-DA39-FF9A-35B6-DCB8148C5E6C}"/>
              </a:ext>
            </a:extLst>
          </p:cNvPr>
          <p:cNvSpPr/>
          <p:nvPr/>
        </p:nvSpPr>
        <p:spPr>
          <a:xfrm>
            <a:off x="10224814" y="1058844"/>
            <a:ext cx="1967186" cy="166110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9CCA86A-EA96-250D-F9C5-4AD228EAC12A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DC2A44-648F-0C3B-5BD0-874273C75981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Encomendas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E3E2AF7-04B8-5EAC-21A6-C650152FA285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Produtos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0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A4E740-4348-B269-E720-F406C8084250}"/>
              </a:ext>
            </a:extLst>
          </p:cNvPr>
          <p:cNvSpPr txBox="1"/>
          <p:nvPr/>
        </p:nvSpPr>
        <p:spPr>
          <a:xfrm>
            <a:off x="3233499" y="2375207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Editar Produto: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D796C7A-05BC-5757-F6D7-C3236642E945}"/>
              </a:ext>
            </a:extLst>
          </p:cNvPr>
          <p:cNvSpPr/>
          <p:nvPr/>
        </p:nvSpPr>
        <p:spPr>
          <a:xfrm>
            <a:off x="3233499" y="3160037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Nome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95AF057-5F6D-2D10-FB85-401EEA93B3D0}"/>
              </a:ext>
            </a:extLst>
          </p:cNvPr>
          <p:cNvSpPr/>
          <p:nvPr/>
        </p:nvSpPr>
        <p:spPr>
          <a:xfrm>
            <a:off x="5608320" y="3160036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Azeite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08AB34-1238-7258-D777-D04D27D76618}"/>
              </a:ext>
            </a:extLst>
          </p:cNvPr>
          <p:cNvSpPr/>
          <p:nvPr/>
        </p:nvSpPr>
        <p:spPr>
          <a:xfrm>
            <a:off x="3233499" y="3721660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Familia</a:t>
            </a:r>
            <a:endParaRPr lang="pt-PT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0B3EE6-04D8-9441-409D-5000704FCE3A}"/>
              </a:ext>
            </a:extLst>
          </p:cNvPr>
          <p:cNvSpPr/>
          <p:nvPr/>
        </p:nvSpPr>
        <p:spPr>
          <a:xfrm>
            <a:off x="5608320" y="3721659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Gorduras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986AC0-5EDE-17BD-B2A4-D4B77DF2D47A}"/>
              </a:ext>
            </a:extLst>
          </p:cNvPr>
          <p:cNvSpPr/>
          <p:nvPr/>
        </p:nvSpPr>
        <p:spPr>
          <a:xfrm>
            <a:off x="6023944" y="7951859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Confirmar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45DDB31-FE4A-EBE9-9DA0-1E50AAB93650}"/>
              </a:ext>
            </a:extLst>
          </p:cNvPr>
          <p:cNvSpPr/>
          <p:nvPr/>
        </p:nvSpPr>
        <p:spPr>
          <a:xfrm>
            <a:off x="3233499" y="4283282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Preço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AF99B18-4FA7-FE3A-5397-8574C0C95E2F}"/>
              </a:ext>
            </a:extLst>
          </p:cNvPr>
          <p:cNvSpPr/>
          <p:nvPr/>
        </p:nvSpPr>
        <p:spPr>
          <a:xfrm>
            <a:off x="5608320" y="4283281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4€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75DB8AF-F99D-C2E2-2AA2-6569638DEFE5}"/>
              </a:ext>
            </a:extLst>
          </p:cNvPr>
          <p:cNvSpPr/>
          <p:nvPr/>
        </p:nvSpPr>
        <p:spPr>
          <a:xfrm>
            <a:off x="3233499" y="484490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02863B3-B9D7-8948-329E-C8B211E184FC}"/>
              </a:ext>
            </a:extLst>
          </p:cNvPr>
          <p:cNvSpPr/>
          <p:nvPr/>
        </p:nvSpPr>
        <p:spPr>
          <a:xfrm>
            <a:off x="5608320" y="484490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268971F-4859-F413-6B48-82B4D71467A5}"/>
              </a:ext>
            </a:extLst>
          </p:cNvPr>
          <p:cNvSpPr/>
          <p:nvPr/>
        </p:nvSpPr>
        <p:spPr>
          <a:xfrm>
            <a:off x="3233499" y="5406523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2C2004E-26BF-F3E2-7494-037A3DABB700}"/>
              </a:ext>
            </a:extLst>
          </p:cNvPr>
          <p:cNvSpPr/>
          <p:nvPr/>
        </p:nvSpPr>
        <p:spPr>
          <a:xfrm>
            <a:off x="5608320" y="5406522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…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D09406C-0E14-8731-2419-160FA6BEA968}"/>
              </a:ext>
            </a:extLst>
          </p:cNvPr>
          <p:cNvSpPr/>
          <p:nvPr/>
        </p:nvSpPr>
        <p:spPr>
          <a:xfrm>
            <a:off x="3233499" y="6097015"/>
            <a:ext cx="237482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Avenir Next LT Pro Demi" panose="020B0604020202020204" pitchFamily="34" charset="0"/>
              </a:rPr>
              <a:t>Alergenos</a:t>
            </a:r>
            <a:endParaRPr lang="pt-PT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E3D13BD-9414-AA04-3024-D437348DEE27}"/>
              </a:ext>
            </a:extLst>
          </p:cNvPr>
          <p:cNvSpPr/>
          <p:nvPr/>
        </p:nvSpPr>
        <p:spPr>
          <a:xfrm>
            <a:off x="5919257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988D524-2F69-F5AC-9C2E-D5F1308C10ED}"/>
              </a:ext>
            </a:extLst>
          </p:cNvPr>
          <p:cNvSpPr txBox="1"/>
          <p:nvPr/>
        </p:nvSpPr>
        <p:spPr>
          <a:xfrm>
            <a:off x="6213389" y="6112280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Lactose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257FA1-4AFA-772B-F368-941E3B2774D5}"/>
              </a:ext>
            </a:extLst>
          </p:cNvPr>
          <p:cNvSpPr/>
          <p:nvPr/>
        </p:nvSpPr>
        <p:spPr>
          <a:xfrm>
            <a:off x="5919257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702033A-903E-A87F-2BD0-111049798C90}"/>
              </a:ext>
            </a:extLst>
          </p:cNvPr>
          <p:cNvSpPr txBox="1"/>
          <p:nvPr/>
        </p:nvSpPr>
        <p:spPr>
          <a:xfrm>
            <a:off x="6213389" y="6530594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 err="1">
                <a:latin typeface="Avenir Next LT Pro Demi" panose="020B0604020202020204" pitchFamily="34" charset="0"/>
              </a:rPr>
              <a:t>Gluten</a:t>
            </a:r>
            <a:r>
              <a:rPr lang="pt-PT" sz="1600" dirty="0">
                <a:latin typeface="Avenir Next LT Pro Demi" panose="020B0604020202020204" pitchFamily="34" charset="0"/>
              </a:rPr>
              <a:t>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F7F79EC-9361-BA82-1E06-9F7C75DAD461}"/>
              </a:ext>
            </a:extLst>
          </p:cNvPr>
          <p:cNvSpPr/>
          <p:nvPr/>
        </p:nvSpPr>
        <p:spPr>
          <a:xfrm>
            <a:off x="5919257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257B5DF-14D4-4A8F-4A20-75FB82F3EA7F}"/>
              </a:ext>
            </a:extLst>
          </p:cNvPr>
          <p:cNvSpPr txBox="1"/>
          <p:nvPr/>
        </p:nvSpPr>
        <p:spPr>
          <a:xfrm>
            <a:off x="6213389" y="6912476"/>
            <a:ext cx="124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Vegan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D36F53-B350-43D7-63CD-DD1E2783946E}"/>
              </a:ext>
            </a:extLst>
          </p:cNvPr>
          <p:cNvSpPr/>
          <p:nvPr/>
        </p:nvSpPr>
        <p:spPr>
          <a:xfrm>
            <a:off x="7487111" y="6133221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9538F98-071B-8640-4A3F-7C7F2B26EEAA}"/>
              </a:ext>
            </a:extLst>
          </p:cNvPr>
          <p:cNvSpPr txBox="1"/>
          <p:nvPr/>
        </p:nvSpPr>
        <p:spPr>
          <a:xfrm>
            <a:off x="7781243" y="6112280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a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DA39B35-3295-06D8-4CF9-DBD04336C928}"/>
              </a:ext>
            </a:extLst>
          </p:cNvPr>
          <p:cNvSpPr/>
          <p:nvPr/>
        </p:nvSpPr>
        <p:spPr>
          <a:xfrm>
            <a:off x="7487111" y="6551535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CD3706-6036-35B4-AE79-B8D053D76F38}"/>
              </a:ext>
            </a:extLst>
          </p:cNvPr>
          <p:cNvSpPr txBox="1"/>
          <p:nvPr/>
        </p:nvSpPr>
        <p:spPr>
          <a:xfrm>
            <a:off x="7781243" y="6530594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b 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7FD8A3-FEA8-AF86-1CB6-327B46B58A49}"/>
              </a:ext>
            </a:extLst>
          </p:cNvPr>
          <p:cNvSpPr/>
          <p:nvPr/>
        </p:nvSpPr>
        <p:spPr>
          <a:xfrm>
            <a:off x="7487111" y="6933417"/>
            <a:ext cx="267937" cy="286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Avenir Next LT Pro Demi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0FEC2AA-DE8E-D2E2-FF8C-41F632ED975E}"/>
              </a:ext>
            </a:extLst>
          </p:cNvPr>
          <p:cNvSpPr txBox="1"/>
          <p:nvPr/>
        </p:nvSpPr>
        <p:spPr>
          <a:xfrm>
            <a:off x="7781243" y="6912476"/>
            <a:ext cx="2354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latin typeface="Avenir Next LT Pro Demi" panose="020B0604020202020204" pitchFamily="34" charset="0"/>
              </a:rPr>
              <a:t>c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1548ECA-3265-2B9F-CF83-45FBBEDCD713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97703CF-E0C0-E3F5-756D-2DB9C71A3F22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1DD732B-E5F9-1C1E-23FE-EEDA8FC440A0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FEA0AF2-050E-DC85-F0DF-65FA52C0FC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BA4A2D-C434-0550-7DD5-827F3D2BCED1}"/>
              </a:ext>
            </a:extLst>
          </p:cNvPr>
          <p:cNvSpPr/>
          <p:nvPr/>
        </p:nvSpPr>
        <p:spPr>
          <a:xfrm>
            <a:off x="6023944" y="8635400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Cancelar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79483B6-12E4-3109-F06B-D4A83F1459AE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(Técnico de loja)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49E6740-9106-701B-E6F2-C6CFB61E1B93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48E41CD-D0DE-798B-F173-397821298CDB}"/>
              </a:ext>
            </a:extLst>
          </p:cNvPr>
          <p:cNvSpPr/>
          <p:nvPr/>
        </p:nvSpPr>
        <p:spPr>
          <a:xfrm>
            <a:off x="10224814" y="1058844"/>
            <a:ext cx="1967186" cy="166110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CA8F696-2C15-9750-5CE7-F939B30447C0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C605DD2-D3A0-AA6A-31D7-77F5A298C36A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Encomendas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4FB5650-EEAE-50EF-F23F-681020940833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Produtos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6A4E740-4348-B269-E720-F406C8084250}"/>
              </a:ext>
            </a:extLst>
          </p:cNvPr>
          <p:cNvSpPr txBox="1"/>
          <p:nvPr/>
        </p:nvSpPr>
        <p:spPr>
          <a:xfrm>
            <a:off x="3233499" y="2375207"/>
            <a:ext cx="572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Gestão de stock do produto: </a:t>
            </a:r>
            <a:r>
              <a:rPr kumimoji="0" lang="pt-P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xxx</a:t>
            </a:r>
            <a:endParaRPr kumimoji="0" lang="pt-P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Demi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986AC0-5EDE-17BD-B2A4-D4B77DF2D47A}"/>
              </a:ext>
            </a:extLst>
          </p:cNvPr>
          <p:cNvSpPr/>
          <p:nvPr/>
        </p:nvSpPr>
        <p:spPr>
          <a:xfrm>
            <a:off x="4687823" y="5707877"/>
            <a:ext cx="2816352" cy="573270"/>
          </a:xfrm>
          <a:prstGeom prst="roundRect">
            <a:avLst>
              <a:gd name="adj" fmla="val 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Confirmar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02863B3-B9D7-8948-329E-C8B211E184FC}"/>
              </a:ext>
            </a:extLst>
          </p:cNvPr>
          <p:cNvSpPr/>
          <p:nvPr/>
        </p:nvSpPr>
        <p:spPr>
          <a:xfrm>
            <a:off x="4272199" y="4689405"/>
            <a:ext cx="3647601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999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1548ECA-3265-2B9F-CF83-45FBBEDCD713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97703CF-E0C0-E3F5-756D-2DB9C71A3F22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1DD732B-E5F9-1C1E-23FE-EEDA8FC440A0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FEA0AF2-050E-DC85-F0DF-65FA52C0FC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BA4A2D-C434-0550-7DD5-827F3D2BCED1}"/>
              </a:ext>
            </a:extLst>
          </p:cNvPr>
          <p:cNvSpPr/>
          <p:nvPr/>
        </p:nvSpPr>
        <p:spPr>
          <a:xfrm>
            <a:off x="4687823" y="6391418"/>
            <a:ext cx="2816352" cy="573270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Cancelar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B62BFA-A6F9-180F-6959-5493C8E73CB3}"/>
              </a:ext>
            </a:extLst>
          </p:cNvPr>
          <p:cNvSpPr txBox="1"/>
          <p:nvPr/>
        </p:nvSpPr>
        <p:spPr>
          <a:xfrm>
            <a:off x="3176778" y="3519737"/>
            <a:ext cx="5838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Indique a quantidade do produto </a:t>
            </a:r>
            <a:r>
              <a:rPr lang="pt-PT" sz="1600" dirty="0" err="1">
                <a:latin typeface="Avenir Next LT Pro Demi" panose="020B0604020202020204" pitchFamily="34" charset="0"/>
              </a:rPr>
              <a:t>xxx</a:t>
            </a:r>
            <a:r>
              <a:rPr lang="pt-PT" sz="1600" dirty="0">
                <a:latin typeface="Avenir Next LT Pro Demi" panose="020B0604020202020204" pitchFamily="34" charset="0"/>
              </a:rPr>
              <a:t> que foi adicionada ao armazém (de acordo com os dados do fornecedor)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F52BE-A5B6-ABFC-89D1-8AC34D7CE149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(Técnico de loja)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D64F0F5-2CDB-3BDA-9AEA-4321A1541A8B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D334BB3-4626-F490-48ED-BE653DA5EF48}"/>
              </a:ext>
            </a:extLst>
          </p:cNvPr>
          <p:cNvSpPr/>
          <p:nvPr/>
        </p:nvSpPr>
        <p:spPr>
          <a:xfrm>
            <a:off x="10224814" y="1058844"/>
            <a:ext cx="1967186" cy="166110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451184C-8A80-DBB4-8200-B25DE8C8F3E6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1E5DDB9-833E-E303-BE16-FFBA8C685B20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Encomendas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0DEC16B-017C-55D1-43FA-FEB2D5C6651F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Produtos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1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8061"/>
            <a:ext cx="11548872" cy="9482328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1CCA88-2923-B896-0E14-B801CC1D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33"/>
            <a:ext cx="10515600" cy="2021483"/>
          </a:xfrm>
        </p:spPr>
        <p:txBody>
          <a:bodyPr>
            <a:normAutofit/>
          </a:bodyPr>
          <a:lstStyle/>
          <a:p>
            <a:r>
              <a:rPr lang="pt-PT"/>
              <a:t>Aviso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BDC1A5-13DC-AD75-292A-589E87E7A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7535"/>
            <a:ext cx="10515600" cy="5904437"/>
          </a:xfrm>
        </p:spPr>
        <p:txBody>
          <a:bodyPr>
            <a:normAutofit/>
          </a:bodyPr>
          <a:lstStyle/>
          <a:p>
            <a:r>
              <a:rPr lang="pt-PT" sz="3000"/>
              <a:t>Os slides relativos ao relatório final começam no slide 42.</a:t>
            </a:r>
          </a:p>
        </p:txBody>
      </p:sp>
    </p:spTree>
    <p:extLst>
      <p:ext uri="{BB962C8B-B14F-4D97-AF65-F5344CB8AC3E}">
        <p14:creationId xmlns:p14="http://schemas.microsoft.com/office/powerpoint/2010/main" val="204152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1548ECA-3265-2B9F-CF83-45FBBEDCD713}"/>
              </a:ext>
            </a:extLst>
          </p:cNvPr>
          <p:cNvSpPr/>
          <p:nvPr/>
        </p:nvSpPr>
        <p:spPr>
          <a:xfrm>
            <a:off x="0" y="193995"/>
            <a:ext cx="12192000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1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97703CF-E0C0-E3F5-756D-2DB9C71A3F22}"/>
              </a:ext>
            </a:extLst>
          </p:cNvPr>
          <p:cNvSpPr/>
          <p:nvPr/>
        </p:nvSpPr>
        <p:spPr>
          <a:xfrm>
            <a:off x="4319016" y="0"/>
            <a:ext cx="3553968" cy="1252842"/>
          </a:xfrm>
          <a:prstGeom prst="roundRect">
            <a:avLst>
              <a:gd name="adj" fmla="val 50000"/>
            </a:avLst>
          </a:prstGeom>
          <a:solidFill>
            <a:srgbClr val="FF8E2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>
                <a:latin typeface="Avenir Next LT Pro Demi" panose="020B0604020202020204" pitchFamily="34" charset="0"/>
              </a:rPr>
              <a:t>CONTIGENTE</a:t>
            </a:r>
            <a:endParaRPr lang="pt-PT" sz="4000" dirty="0">
              <a:latin typeface="Avenir Next LT Pro Demi" panose="020B0604020202020204" pitchFamily="3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1DD732B-E5F9-1C1E-23FE-EEDA8FC440A0}"/>
              </a:ext>
            </a:extLst>
          </p:cNvPr>
          <p:cNvSpPr/>
          <p:nvPr/>
        </p:nvSpPr>
        <p:spPr>
          <a:xfrm>
            <a:off x="0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Loja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FEA0AF2-050E-DC85-F0DF-65FA52C0FCA8}"/>
              </a:ext>
            </a:extLst>
          </p:cNvPr>
          <p:cNvSpPr/>
          <p:nvPr/>
        </p:nvSpPr>
        <p:spPr>
          <a:xfrm>
            <a:off x="1446276" y="193990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Sugestões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B62BFA-A6F9-180F-6959-5493C8E73CB3}"/>
              </a:ext>
            </a:extLst>
          </p:cNvPr>
          <p:cNvSpPr txBox="1"/>
          <p:nvPr/>
        </p:nvSpPr>
        <p:spPr>
          <a:xfrm>
            <a:off x="8409922" y="4351842"/>
            <a:ext cx="37942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latin typeface="Avenir Next LT Pro Demi" panose="020B0604020202020204" pitchFamily="34" charset="0"/>
              </a:rPr>
              <a:t>Sugestão de negocio:</a:t>
            </a: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Aumentar preço do produto </a:t>
            </a:r>
            <a:r>
              <a:rPr lang="pt-PT" sz="1600" dirty="0" err="1">
                <a:latin typeface="Avenir Next LT Pro Demi" panose="020B0604020202020204" pitchFamily="34" charset="0"/>
              </a:rPr>
              <a:t>xxx</a:t>
            </a:r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Aumentar preço do produto </a:t>
            </a:r>
            <a:r>
              <a:rPr lang="pt-PT" sz="1600" dirty="0" err="1">
                <a:latin typeface="Avenir Next LT Pro Demi" panose="020B0604020202020204" pitchFamily="34" charset="0"/>
              </a:rPr>
              <a:t>yyy</a:t>
            </a:r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r>
              <a:rPr lang="pt-PT" sz="1600" dirty="0">
                <a:latin typeface="Avenir Next LT Pro Demi" panose="020B0604020202020204" pitchFamily="34" charset="0"/>
              </a:rPr>
              <a:t>	Diminuir preço do produto </a:t>
            </a:r>
            <a:r>
              <a:rPr lang="pt-PT" sz="1600" dirty="0" err="1">
                <a:latin typeface="Avenir Next LT Pro Demi" panose="020B0604020202020204" pitchFamily="34" charset="0"/>
              </a:rPr>
              <a:t>kkk</a:t>
            </a:r>
            <a:endParaRPr lang="pt-PT" sz="1600" dirty="0">
              <a:latin typeface="Avenir Next LT Pro Demi" panose="020B0604020202020204" pitchFamily="34" charset="0"/>
            </a:endParaRPr>
          </a:p>
          <a:p>
            <a:pPr algn="just"/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F52BE-A5B6-ABFC-89D1-8AC34D7CE149}"/>
              </a:ext>
            </a:extLst>
          </p:cNvPr>
          <p:cNvSpPr/>
          <p:nvPr/>
        </p:nvSpPr>
        <p:spPr>
          <a:xfrm>
            <a:off x="10765536" y="193994"/>
            <a:ext cx="1426464" cy="864853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Conta</a:t>
            </a:r>
          </a:p>
          <a:p>
            <a:pPr algn="ctr"/>
            <a:r>
              <a:rPr lang="pt-PT" sz="1200" dirty="0">
                <a:latin typeface="Avenir Next LT Pro Demi" panose="020B0604020202020204" pitchFamily="34" charset="0"/>
              </a:rPr>
              <a:t>(Gestor)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D64F0F5-2CDB-3BDA-9AEA-4321A1541A8B}"/>
              </a:ext>
            </a:extLst>
          </p:cNvPr>
          <p:cNvSpPr/>
          <p:nvPr/>
        </p:nvSpPr>
        <p:spPr>
          <a:xfrm>
            <a:off x="9319260" y="193992"/>
            <a:ext cx="1426464" cy="864853"/>
          </a:xfrm>
          <a:prstGeom prst="roundRect">
            <a:avLst>
              <a:gd name="adj" fmla="val 0"/>
            </a:avLst>
          </a:prstGeom>
          <a:solidFill>
            <a:srgbClr val="0D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Avenir Next LT Pro Demi" panose="020B0604020202020204" pitchFamily="34" charset="0"/>
              </a:rPr>
              <a:t>Carrinho</a:t>
            </a:r>
            <a:endParaRPr lang="pt-PT" sz="2800" dirty="0">
              <a:latin typeface="Avenir Next LT Pro Demi" panose="020B0604020202020204" pitchFamily="34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D334BB3-4626-F490-48ED-BE653DA5EF48}"/>
              </a:ext>
            </a:extLst>
          </p:cNvPr>
          <p:cNvSpPr/>
          <p:nvPr/>
        </p:nvSpPr>
        <p:spPr>
          <a:xfrm>
            <a:off x="10224814" y="1058844"/>
            <a:ext cx="1967186" cy="2147652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>
              <a:latin typeface="Avenir Next LT Pro Demi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451184C-8A80-DBB4-8200-B25DE8C8F3E6}"/>
              </a:ext>
            </a:extLst>
          </p:cNvPr>
          <p:cNvSpPr/>
          <p:nvPr/>
        </p:nvSpPr>
        <p:spPr>
          <a:xfrm>
            <a:off x="10237006" y="1143764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Dados Pessoais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1E5DDB9-833E-E303-BE16-FFBA8C685B20}"/>
              </a:ext>
            </a:extLst>
          </p:cNvPr>
          <p:cNvSpPr/>
          <p:nvPr/>
        </p:nvSpPr>
        <p:spPr>
          <a:xfrm>
            <a:off x="10237006" y="1664366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Encomendas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0DEC16B-017C-55D1-43FA-FEB2D5C6651F}"/>
              </a:ext>
            </a:extLst>
          </p:cNvPr>
          <p:cNvSpPr/>
          <p:nvPr/>
        </p:nvSpPr>
        <p:spPr>
          <a:xfrm>
            <a:off x="10237006" y="2184968"/>
            <a:ext cx="1967186" cy="450999"/>
          </a:xfrm>
          <a:prstGeom prst="roundRect">
            <a:avLst>
              <a:gd name="adj" fmla="val 0"/>
            </a:avLst>
          </a:prstGeom>
          <a:solidFill>
            <a:srgbClr val="2E7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Avenir Next LT Pro Demi" panose="020B0604020202020204" pitchFamily="34" charset="0"/>
              </a:rPr>
              <a:t>Produtos</a:t>
            </a:r>
            <a:endParaRPr lang="pt-PT" sz="1600" dirty="0">
              <a:latin typeface="Avenir Next LT Pro Demi" panose="020B0604020202020204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CD8655-44DB-01D0-B7D7-05295B3D64B3}"/>
              </a:ext>
            </a:extLst>
          </p:cNvPr>
          <p:cNvSpPr/>
          <p:nvPr/>
        </p:nvSpPr>
        <p:spPr>
          <a:xfrm>
            <a:off x="10237006" y="2685119"/>
            <a:ext cx="1967186" cy="450999"/>
          </a:xfrm>
          <a:prstGeom prst="roundRect">
            <a:avLst>
              <a:gd name="adj" fmla="val 0"/>
            </a:avLst>
          </a:prstGeom>
          <a:solidFill>
            <a:srgbClr val="E0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Estatística</a:t>
            </a:r>
            <a:endParaRPr lang="pt-PT" sz="1600" dirty="0">
              <a:solidFill>
                <a:schemeClr val="tx1"/>
              </a:solidFill>
              <a:latin typeface="Avenir Next LT Pro Demi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83FB87-17ED-8F91-3A05-E5494C97A029}"/>
              </a:ext>
            </a:extLst>
          </p:cNvPr>
          <p:cNvSpPr txBox="1"/>
          <p:nvPr/>
        </p:nvSpPr>
        <p:spPr>
          <a:xfrm>
            <a:off x="1709259" y="2878565"/>
            <a:ext cx="205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Total de vendas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84DD955-A830-2B78-9FCB-AFC40F52E3A2}"/>
              </a:ext>
            </a:extLst>
          </p:cNvPr>
          <p:cNvSpPr/>
          <p:nvPr/>
        </p:nvSpPr>
        <p:spPr>
          <a:xfrm>
            <a:off x="3636170" y="2845096"/>
            <a:ext cx="2088847" cy="4335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Avenir Next LT Pro Demi" panose="020B0604020202020204" pitchFamily="34" charset="0"/>
              </a:rPr>
              <a:t>12000€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828A91-8727-85D9-A97D-3151FD6396BB}"/>
              </a:ext>
            </a:extLst>
          </p:cNvPr>
          <p:cNvSpPr txBox="1"/>
          <p:nvPr/>
        </p:nvSpPr>
        <p:spPr>
          <a:xfrm>
            <a:off x="1426464" y="2196726"/>
            <a:ext cx="381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Estatisticas</a:t>
            </a:r>
            <a:endParaRPr lang="pt-PT" sz="2000" u="sng" dirty="0">
              <a:latin typeface="Avenir Next LT Pro Demi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DA256C-99D0-2D8F-0A36-1EF25354157A}"/>
              </a:ext>
            </a:extLst>
          </p:cNvPr>
          <p:cNvSpPr txBox="1"/>
          <p:nvPr/>
        </p:nvSpPr>
        <p:spPr>
          <a:xfrm>
            <a:off x="1709259" y="3668982"/>
            <a:ext cx="43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Total de vendas por produto (Top 5)</a:t>
            </a:r>
          </a:p>
        </p:txBody>
      </p:sp>
      <p:graphicFrame>
        <p:nvGraphicFramePr>
          <p:cNvPr id="10" name="Tabela 37">
            <a:extLst>
              <a:ext uri="{FF2B5EF4-FFF2-40B4-BE49-F238E27FC236}">
                <a16:creationId xmlns:a16="http://schemas.microsoft.com/office/drawing/2014/main" id="{62C0073F-15A1-52FA-9F5B-5819E88BB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539344"/>
              </p:ext>
            </p:extLst>
          </p:nvPr>
        </p:nvGraphicFramePr>
        <p:xfrm>
          <a:off x="2752297" y="4227709"/>
          <a:ext cx="2055998" cy="2626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0534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085464">
                  <a:extLst>
                    <a:ext uri="{9D8B030D-6E8A-4147-A177-3AD203B41FA5}">
                      <a16:colId xmlns:a16="http://schemas.microsoft.com/office/drawing/2014/main" val="3675416683"/>
                    </a:ext>
                  </a:extLst>
                </a:gridCol>
              </a:tblGrid>
              <a:tr h="618813"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Produto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Vendas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5019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Azeite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1000€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5019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Pão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1000€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5019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Chouriço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1000€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5019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Chiclas</a:t>
                      </a:r>
                      <a:endParaRPr kumimoji="0" lang="pt-P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99E6D5-062E-D48A-CDCE-58D23A6960AE}"/>
              </a:ext>
            </a:extLst>
          </p:cNvPr>
          <p:cNvSpPr txBox="1"/>
          <p:nvPr/>
        </p:nvSpPr>
        <p:spPr>
          <a:xfrm>
            <a:off x="1709259" y="7244535"/>
            <a:ext cx="381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Total de vendas por mês</a:t>
            </a:r>
          </a:p>
        </p:txBody>
      </p:sp>
      <p:graphicFrame>
        <p:nvGraphicFramePr>
          <p:cNvPr id="20" name="Tabela 37">
            <a:extLst>
              <a:ext uri="{FF2B5EF4-FFF2-40B4-BE49-F238E27FC236}">
                <a16:creationId xmlns:a16="http://schemas.microsoft.com/office/drawing/2014/main" id="{E49A58FD-A821-C27E-26C5-C3ADBDAAB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832116"/>
              </p:ext>
            </p:extLst>
          </p:nvPr>
        </p:nvGraphicFramePr>
        <p:xfrm>
          <a:off x="2752297" y="7803262"/>
          <a:ext cx="2055998" cy="26551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0534">
                  <a:extLst>
                    <a:ext uri="{9D8B030D-6E8A-4147-A177-3AD203B41FA5}">
                      <a16:colId xmlns:a16="http://schemas.microsoft.com/office/drawing/2014/main" val="4274146444"/>
                    </a:ext>
                  </a:extLst>
                </a:gridCol>
                <a:gridCol w="1085464">
                  <a:extLst>
                    <a:ext uri="{9D8B030D-6E8A-4147-A177-3AD203B41FA5}">
                      <a16:colId xmlns:a16="http://schemas.microsoft.com/office/drawing/2014/main" val="3675416683"/>
                    </a:ext>
                  </a:extLst>
                </a:gridCol>
              </a:tblGrid>
              <a:tr h="625568"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Mês</a:t>
                      </a:r>
                      <a:endParaRPr kumimoji="0" lang="pt-PT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 Dem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E77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PT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Vendas</a:t>
                      </a:r>
                    </a:p>
                  </a:txBody>
                  <a:tcPr>
                    <a:solidFill>
                      <a:srgbClr val="2E77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7622"/>
                  </a:ext>
                </a:extLst>
              </a:tr>
              <a:tr h="5074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Janeiro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374503492"/>
                  </a:ext>
                </a:extLst>
              </a:tr>
              <a:tr h="5074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Fevereiro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5€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1585940780"/>
                  </a:ext>
                </a:extLst>
              </a:tr>
              <a:tr h="5074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Março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1000€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823541438"/>
                  </a:ext>
                </a:extLst>
              </a:tr>
              <a:tr h="5074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45721" marR="45721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 LT Pro Demi" panose="020B0604020202020204" pitchFamily="34" charset="0"/>
                          <a:ea typeface="+mn-ea"/>
                          <a:cs typeface="+mn-cs"/>
                        </a:rPr>
                        <a:t>1€</a:t>
                      </a:r>
                    </a:p>
                  </a:txBody>
                  <a:tcPr marL="45721" marR="45721" marT="45721" marB="45721" anchor="ctr"/>
                </a:tc>
                <a:extLst>
                  <a:ext uri="{0D108BD9-81ED-4DB2-BD59-A6C34878D82A}">
                    <a16:rowId xmlns:a16="http://schemas.microsoft.com/office/drawing/2014/main" val="4023509255"/>
                  </a:ext>
                </a:extLst>
              </a:tr>
            </a:tbl>
          </a:graphicData>
        </a:graphic>
      </p:graphicFrame>
      <p:pic>
        <p:nvPicPr>
          <p:cNvPr id="4098" name="Picture 2" descr="A Complete Guide to Pie Charts | Tutorial by Chartio">
            <a:extLst>
              <a:ext uri="{FF2B5EF4-FFF2-40B4-BE49-F238E27FC236}">
                <a16:creationId xmlns:a16="http://schemas.microsoft.com/office/drawing/2014/main" id="{68627909-9E20-9518-DC4D-9FCC41E24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9"/>
          <a:stretch/>
        </p:blipFill>
        <p:spPr bwMode="auto">
          <a:xfrm>
            <a:off x="5171497" y="4126259"/>
            <a:ext cx="287522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r Chart - @pnp/spfx-controls-react">
            <a:extLst>
              <a:ext uri="{FF2B5EF4-FFF2-40B4-BE49-F238E27FC236}">
                <a16:creationId xmlns:a16="http://schemas.microsoft.com/office/drawing/2014/main" id="{BDD3D5C8-49B8-8FDB-37B9-429B07720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4995959" y="7715080"/>
            <a:ext cx="5670415" cy="26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4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8061"/>
            <a:ext cx="11548872" cy="9482328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7535"/>
            <a:ext cx="10515600" cy="5904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PT" sz="3000" dirty="0"/>
          </a:p>
          <a:p>
            <a:pPr marL="0" indent="0" algn="ctr">
              <a:buNone/>
            </a:pPr>
            <a:endParaRPr lang="pt-PT" sz="3000" dirty="0"/>
          </a:p>
          <a:p>
            <a:pPr marL="0" indent="0" algn="ctr">
              <a:buNone/>
            </a:pPr>
            <a:endParaRPr lang="pt-PT" sz="3000" dirty="0"/>
          </a:p>
          <a:p>
            <a:pPr marL="0" indent="0" algn="ctr">
              <a:buNone/>
            </a:pPr>
            <a:endParaRPr lang="pt-PT" sz="3000" dirty="0"/>
          </a:p>
          <a:p>
            <a:pPr marL="0" indent="0" algn="ctr">
              <a:buNone/>
            </a:pPr>
            <a:r>
              <a:rPr lang="pt-PT" sz="3000" dirty="0"/>
              <a:t>Fim dos </a:t>
            </a:r>
            <a:r>
              <a:rPr lang="pt-PT" sz="3000" i="1" dirty="0" err="1"/>
              <a:t>Mockups</a:t>
            </a:r>
            <a:endParaRPr lang="pt-PT" sz="3000" i="1" dirty="0"/>
          </a:p>
          <a:p>
            <a:endParaRPr lang="pt-PT" sz="3000" dirty="0"/>
          </a:p>
          <a:p>
            <a:endParaRPr lang="pt-PT" sz="3000" dirty="0"/>
          </a:p>
          <a:p>
            <a:endParaRPr lang="pt-PT" sz="3000" dirty="0"/>
          </a:p>
          <a:p>
            <a:endParaRPr lang="pt-PT" sz="3000" dirty="0"/>
          </a:p>
          <a:p>
            <a:pPr marL="0" indent="0">
              <a:buNone/>
            </a:pPr>
            <a:endParaRPr lang="pt-PT" sz="3000" dirty="0"/>
          </a:p>
          <a:p>
            <a:endParaRPr lang="pt-PT" sz="3000" dirty="0"/>
          </a:p>
        </p:txBody>
      </p:sp>
    </p:spTree>
    <p:extLst>
      <p:ext uri="{BB962C8B-B14F-4D97-AF65-F5344CB8AC3E}">
        <p14:creationId xmlns:p14="http://schemas.microsoft.com/office/powerpoint/2010/main" val="96762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Opções de Estilo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10515600" cy="739624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PT" sz="2400" dirty="0"/>
              <a:t>Nesta secção serão brevemente explicados os elementos comuns da interface.</a:t>
            </a:r>
          </a:p>
          <a:p>
            <a:pPr algn="just">
              <a:lnSpc>
                <a:spcPct val="100000"/>
              </a:lnSpc>
            </a:pPr>
            <a:endParaRPr lang="pt-PT" sz="2400" dirty="0"/>
          </a:p>
          <a:p>
            <a:pPr algn="just">
              <a:lnSpc>
                <a:spcPct val="100000"/>
              </a:lnSpc>
            </a:pPr>
            <a:r>
              <a:rPr lang="pt-PT" sz="2400" dirty="0"/>
              <a:t>Todas as páginas vão ter uma barra de navegação semelhante à apresentada. Nesta podem já ser identificadas as cores que vão ser usadas em todo o projeto. Alguns botões desta barra de navegação vão ser feitos com recurso a JavaScript para implementar os </a:t>
            </a:r>
            <a:r>
              <a:rPr lang="pt-PT" sz="2400" i="1" dirty="0" err="1"/>
              <a:t>dropdown</a:t>
            </a:r>
            <a:r>
              <a:rPr lang="pt-PT" sz="2400" dirty="0"/>
              <a:t> menus.</a:t>
            </a:r>
            <a:endParaRPr lang="pt-PT" sz="2400" i="1" dirty="0"/>
          </a:p>
          <a:p>
            <a:pPr marL="0" indent="0">
              <a:lnSpc>
                <a:spcPct val="100000"/>
              </a:lnSpc>
              <a:buNone/>
            </a:pPr>
            <a:endParaRPr lang="pt-PT" sz="2400" dirty="0"/>
          </a:p>
          <a:p>
            <a:pPr marL="0" indent="0">
              <a:lnSpc>
                <a:spcPct val="100000"/>
              </a:lnSpc>
              <a:buNone/>
            </a:pPr>
            <a:endParaRPr lang="pt-PT" sz="2400" dirty="0"/>
          </a:p>
          <a:p>
            <a:pPr marL="0" indent="0">
              <a:lnSpc>
                <a:spcPct val="100000"/>
              </a:lnSpc>
              <a:buNone/>
            </a:pPr>
            <a:endParaRPr lang="pt-PT" sz="2400" dirty="0"/>
          </a:p>
          <a:p>
            <a:pPr marL="0" indent="0">
              <a:lnSpc>
                <a:spcPct val="100000"/>
              </a:lnSpc>
              <a:buNone/>
            </a:pPr>
            <a:endParaRPr lang="pt-PT" sz="2400" dirty="0"/>
          </a:p>
          <a:p>
            <a:pPr algn="just"/>
            <a:r>
              <a:rPr lang="pt-PT" sz="2400" dirty="0"/>
              <a:t>Visto que se trata de uma loja onde o objetivo seria incentivar o consumo por parte do cliente, o design da interface tem por base cores já combinadas no mercado. As cores usadas tem por base a palete de cores </a:t>
            </a:r>
            <a:r>
              <a:rPr lang="pt-PT" sz="2400" i="1" dirty="0" err="1"/>
              <a:t>blue</a:t>
            </a:r>
            <a:r>
              <a:rPr lang="pt-PT" sz="2400" i="1" dirty="0"/>
              <a:t> </a:t>
            </a:r>
            <a:r>
              <a:rPr lang="pt-PT" sz="2400" i="1" dirty="0" err="1"/>
              <a:t>spirit</a:t>
            </a:r>
            <a:r>
              <a:rPr lang="pt-PT" sz="2400" dirty="0"/>
              <a:t>:</a:t>
            </a:r>
          </a:p>
          <a:p>
            <a:pPr algn="just"/>
            <a:endParaRPr lang="pt-PT" sz="24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marL="0" indent="0" algn="just">
              <a:buNone/>
            </a:pPr>
            <a:endParaRPr lang="pt-PT" sz="2000" dirty="0"/>
          </a:p>
          <a:p>
            <a:pPr algn="just"/>
            <a:endParaRPr lang="pt-PT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D8FCC7C-A7C6-CDBB-B88B-E2C0E436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5596374"/>
            <a:ext cx="9429750" cy="1771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9A2667-E685-2405-FA29-C9D35934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12" y="9095613"/>
            <a:ext cx="43719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4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/>
              <a:t>Opções de Estilo</a:t>
            </a:r>
            <a:endParaRPr lang="pt-PT" sz="4800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5794248" cy="739624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pt-PT" sz="2400"/>
              <a:t>Na página principal e na página de sugestões, com recurso a </a:t>
            </a:r>
            <a:r>
              <a:rPr lang="pt-PT" sz="2400" i="1"/>
              <a:t>JavaScript</a:t>
            </a:r>
            <a:r>
              <a:rPr lang="pt-PT" sz="2400"/>
              <a:t>, vai ser apresentado um </a:t>
            </a:r>
            <a:r>
              <a:rPr lang="pt-PT" sz="2400" i="1"/>
              <a:t>slideshow</a:t>
            </a:r>
            <a:r>
              <a:rPr lang="pt-PT" sz="2400"/>
              <a:t> com as imagens de várias receitas e os seus nomes. Ao clicar em “ver detalhes” o utilizador será direcionado para a página da receita escolhida.</a:t>
            </a:r>
          </a:p>
          <a:p>
            <a:pPr algn="just">
              <a:lnSpc>
                <a:spcPct val="100000"/>
              </a:lnSpc>
            </a:pPr>
            <a:r>
              <a:rPr lang="pt-PT" sz="2400"/>
              <a:t>De forma idêntica à barra de navegação, na divisão direita da página vão existir botões com </a:t>
            </a:r>
            <a:r>
              <a:rPr lang="pt-PT" sz="2400" i="1"/>
              <a:t>dropdown</a:t>
            </a:r>
            <a:r>
              <a:rPr lang="pt-PT" sz="2400"/>
              <a:t> menus para dados dos autores do trabalho e os elementos para avaliação necessários.</a:t>
            </a:r>
          </a:p>
          <a:p>
            <a:pPr algn="just">
              <a:lnSpc>
                <a:spcPct val="100000"/>
              </a:lnSpc>
            </a:pPr>
            <a:r>
              <a:rPr lang="pt-PT" sz="2400"/>
              <a:t>Na página de sugestões de receitas, na divisão inferior, haverá uma tabela, que cada linha é preenchida dinamicamente com as várias receitas (e alguns detalhes) presentes na base de dados. Para alem disso, as receitas presentes na tabela podem ser filtradas (excluídas) pela a barra de pesquisa. </a:t>
            </a:r>
          </a:p>
          <a:p>
            <a:pPr marL="0" indent="0">
              <a:lnSpc>
                <a:spcPct val="100000"/>
              </a:lnSpc>
              <a:buNone/>
            </a:pPr>
            <a:endParaRPr lang="pt-PT" sz="2400"/>
          </a:p>
          <a:p>
            <a:pPr algn="just"/>
            <a:endParaRPr lang="pt-PT" sz="2400"/>
          </a:p>
          <a:p>
            <a:pPr algn="just"/>
            <a:endParaRPr lang="pt-PT" sz="2000"/>
          </a:p>
          <a:p>
            <a:pPr algn="just"/>
            <a:endParaRPr lang="pt-PT" sz="2000"/>
          </a:p>
          <a:p>
            <a:pPr algn="just"/>
            <a:endParaRPr lang="pt-PT" sz="2000"/>
          </a:p>
          <a:p>
            <a:pPr marL="0" indent="0" algn="just">
              <a:buNone/>
            </a:pPr>
            <a:endParaRPr lang="pt-PT" sz="2000"/>
          </a:p>
          <a:p>
            <a:pPr algn="just"/>
            <a:endParaRPr lang="pt-PT" sz="20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CE4BB28-6BD7-1B43-0FEE-EAA88FB1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522" y="1216914"/>
            <a:ext cx="5015224" cy="362331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66A11-B9C7-17D3-50C0-AF4F7902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22" y="5841248"/>
            <a:ext cx="5009861" cy="391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35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Opções de Estilo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5794248" cy="739624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pt-PT" sz="2400" dirty="0"/>
              <a:t>Na página da loja de produtos, vão ser apresentados todos os produtos existentes na base de dados. Estes vão ser distribuídos conforme a largura da pagina do browser. Cada produto será apresentado num layout composto, dinamicamente, por 4 divisões. A primeira é a imagem do produto. Seguida do nome e preço. A ultima divisão é subdividida em dois botões. O da esquerda direciona o utilizador para a pagina dos detalhes do produto escolhido. O da direita adiciona diretamente o produto no carrinho de compras.</a:t>
            </a:r>
          </a:p>
          <a:p>
            <a:pPr algn="just">
              <a:lnSpc>
                <a:spcPct val="100000"/>
              </a:lnSpc>
            </a:pPr>
            <a:r>
              <a:rPr lang="pt-PT" sz="2400" dirty="0"/>
              <a:t>Os produtos podem ser filtrados/excluídos pela barra de pesquisa ou então pela botão “Filtros” que abre a aba composta por vários </a:t>
            </a:r>
            <a:r>
              <a:rPr lang="pt-PT" sz="2400" i="1" dirty="0" err="1"/>
              <a:t>dropdown</a:t>
            </a:r>
            <a:r>
              <a:rPr lang="pt-PT" sz="2400" dirty="0"/>
              <a:t> menus. Neste menus vão ser encontradas </a:t>
            </a:r>
            <a:r>
              <a:rPr lang="pt-PT" sz="2400" i="1" dirty="0" err="1"/>
              <a:t>checkboxs</a:t>
            </a:r>
            <a:r>
              <a:rPr lang="pt-PT" sz="2400" dirty="0"/>
              <a:t> (para a família de produtos e alergénicos/restrições) e </a:t>
            </a:r>
            <a:r>
              <a:rPr lang="pt-PT" sz="2400" i="1" dirty="0"/>
              <a:t>Range </a:t>
            </a:r>
            <a:r>
              <a:rPr lang="pt-PT" sz="2400" i="1" dirty="0" err="1"/>
              <a:t>Sliders</a:t>
            </a:r>
            <a:r>
              <a:rPr lang="pt-PT" sz="2400" dirty="0"/>
              <a:t> (para o preço). </a:t>
            </a:r>
          </a:p>
          <a:p>
            <a:pPr algn="just">
              <a:lnSpc>
                <a:spcPct val="100000"/>
              </a:lnSpc>
            </a:pPr>
            <a:r>
              <a:rPr lang="pt-PT" sz="2400" dirty="0"/>
              <a:t>Numa primeira iteração do trabalho a divisão de filtros será fixa sem a opção de a esconder.</a:t>
            </a:r>
          </a:p>
          <a:p>
            <a:pPr algn="just"/>
            <a:endParaRPr lang="pt-PT" sz="24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marL="0" indent="0" algn="just">
              <a:buNone/>
            </a:pPr>
            <a:endParaRPr lang="pt-PT" sz="2000" dirty="0"/>
          </a:p>
          <a:p>
            <a:pPr algn="just"/>
            <a:endParaRPr lang="pt-PT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6E5735-D6DC-041C-D373-8F81FECC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894" y="1310436"/>
            <a:ext cx="5015794" cy="3646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9EEA3F6-8CE5-6FCF-2638-8499CE7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94" y="5607156"/>
            <a:ext cx="5015794" cy="35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5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Opções de Estilo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5794248" cy="739624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2400" dirty="0"/>
              <a:t>Na página com os detalhes do produto e na página com os detalhes da receita, todos os elementos são preenchidos dinamicamente com os conteúdos presentes na base de dados. O utilizador pode adicionar o produto ou todos os produtos da receita pelo botão “adicionar ao carrinho” ou “adicionar ingredientes ao carrinho”, respetivamente. </a:t>
            </a:r>
          </a:p>
          <a:p>
            <a:pPr algn="just">
              <a:lnSpc>
                <a:spcPct val="100000"/>
              </a:lnSpc>
            </a:pPr>
            <a:r>
              <a:rPr lang="pt-PT" sz="2400" dirty="0"/>
              <a:t>Estas páginas têm divisões bem definidas e as cores presentes estão de acordo com o modelo apresentado anteriormente. </a:t>
            </a:r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marL="0" indent="0" algn="just">
              <a:buNone/>
            </a:pPr>
            <a:endParaRPr lang="pt-PT" sz="2000" dirty="0"/>
          </a:p>
          <a:p>
            <a:pPr algn="just"/>
            <a:endParaRPr lang="pt-PT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EA82DA-1906-1101-8A27-DA6DFD55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48" y="1020675"/>
            <a:ext cx="5362240" cy="40356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EC66F8-FF54-E441-8D83-B5DBB15C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5520225"/>
            <a:ext cx="5362240" cy="41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Opções de Estilo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5794248" cy="739624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2400" dirty="0"/>
              <a:t>Nas páginas onde são apresentados formulários para o utilizador preencher há três elementos base. As linhas de entrada de texto, com tamanho fixo e semelhante entre paginas; As </a:t>
            </a:r>
            <a:r>
              <a:rPr lang="pt-PT" sz="2400" i="1" dirty="0" err="1"/>
              <a:t>checkboxs</a:t>
            </a:r>
            <a:r>
              <a:rPr lang="pt-PT" sz="2400" dirty="0"/>
              <a:t> semelhantes às que estão presentes nos filtros dos produtos; e botões para confirmar ou cancelar a operação realizada (o botão de confirmar é de uma cor com mais destaque para facilitar as operações do utilizador)</a:t>
            </a:r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marL="0" indent="0" algn="just">
              <a:buNone/>
            </a:pPr>
            <a:endParaRPr lang="pt-PT" sz="2000" dirty="0"/>
          </a:p>
          <a:p>
            <a:pPr algn="just"/>
            <a:endParaRPr lang="pt-PT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242D4-6C26-35B8-CCEE-4B6848C6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21" y="1567560"/>
            <a:ext cx="3202293" cy="28093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E6A92E-25A5-2788-D412-4F9021C3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98" y="4474655"/>
            <a:ext cx="2726338" cy="28093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CA0F1B4-25F3-D290-98BA-339BE5FB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476" y="7581107"/>
            <a:ext cx="2860182" cy="2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E650-975E-6A91-D6C7-023C18E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Opções de Estilo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6445F9-85C1-14BB-47E3-E5BF0F4B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078"/>
            <a:ext cx="5794248" cy="739624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2400" dirty="0"/>
              <a:t>Nas páginas para visualização de dados, (nomeadamente encomendas, carrinho, produtos) o principal elemento será uma tabela dinâmica. Algumas células têm botões que direcionam para formulários ou que permitem mostrar mais elementos na tabela. </a:t>
            </a:r>
          </a:p>
          <a:p>
            <a:pPr algn="just">
              <a:lnSpc>
                <a:spcPct val="100000"/>
              </a:lnSpc>
            </a:pPr>
            <a:endParaRPr lang="pt-PT" sz="2000" dirty="0"/>
          </a:p>
          <a:p>
            <a:pPr algn="just"/>
            <a:endParaRPr lang="pt-PT" sz="2000" dirty="0"/>
          </a:p>
          <a:p>
            <a:pPr algn="just"/>
            <a:endParaRPr lang="pt-PT" sz="2000" dirty="0"/>
          </a:p>
          <a:p>
            <a:pPr marL="0" indent="0" algn="just">
              <a:buNone/>
            </a:pPr>
            <a:endParaRPr lang="pt-PT" sz="2000" dirty="0"/>
          </a:p>
          <a:p>
            <a:pPr algn="just"/>
            <a:endParaRPr lang="pt-PT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A15B9E-F97B-BB65-378B-9912188F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51" y="2474785"/>
            <a:ext cx="4315801" cy="23205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EEDC7D-70BB-647E-4740-460DF557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25" y="5702534"/>
            <a:ext cx="5070652" cy="20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23372" y="-4127682"/>
            <a:ext cx="3945254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AFA373-67F8-07F7-80DE-F48B4791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809686"/>
            <a:ext cx="8574905" cy="2727173"/>
          </a:xfrm>
        </p:spPr>
        <p:txBody>
          <a:bodyPr anchor="b">
            <a:normAutofit/>
          </a:bodyPr>
          <a:lstStyle/>
          <a:p>
            <a:pPr algn="ctr"/>
            <a:r>
              <a:rPr lang="pt-PT" sz="6300" b="1"/>
              <a:t>Arquitetura - Padrão para designação dos ficheiros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111556"/>
            <a:ext cx="1178966" cy="355268"/>
            <a:chOff x="5422392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5BF3EDA5-EA46-5674-631E-D3E4F0B4F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01" y="4424241"/>
            <a:ext cx="9159598" cy="5014636"/>
          </a:xfrm>
        </p:spPr>
        <p:txBody>
          <a:bodyPr anchor="ctr">
            <a:normAutofit/>
          </a:bodyPr>
          <a:lstStyle/>
          <a:p>
            <a:r>
              <a:rPr lang="pt-PT" sz="1400"/>
              <a:t>Os ficheiros responsáveis por apresentar informação presente na base de dados, têm a seguinte designação:</a:t>
            </a:r>
          </a:p>
          <a:p>
            <a:pPr lvl="1"/>
            <a:r>
              <a:rPr lang="pt-PT" sz="1400"/>
              <a:t>listar_[conteúdo a listar].php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gerar um formulário a preencher pelo utilizador, têm a seguinte designação:</a:t>
            </a:r>
          </a:p>
          <a:p>
            <a:pPr lvl="1"/>
            <a:r>
              <a:rPr lang="pt-PT" sz="1400"/>
              <a:t>form_[propósito do form].php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desempenhar uma função/ação , têm a seguinte designação:</a:t>
            </a:r>
          </a:p>
          <a:p>
            <a:pPr lvl="1"/>
            <a:r>
              <a:rPr lang="pt-PT" sz="1400"/>
              <a:t>action_[propósito da ação].php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alterar o estilo das páginas apresentada, têm a seguinte designação:</a:t>
            </a:r>
          </a:p>
          <a:p>
            <a:pPr lvl="1"/>
            <a:r>
              <a:rPr lang="pt-PT" sz="1400"/>
              <a:t>style_[nome da página alterada].css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fazer pedidos à base de dados (data access layer), têm a seguinte designação:</a:t>
            </a:r>
          </a:p>
          <a:p>
            <a:pPr lvl="1"/>
            <a:r>
              <a:rPr lang="pt-PT" sz="1400"/>
              <a:t>db_[nome da página (php) relacionada].php</a:t>
            </a:r>
          </a:p>
          <a:p>
            <a:pPr marL="1219170" lvl="2" indent="0">
              <a:buNone/>
            </a:pPr>
            <a:endParaRPr lang="pt-PT" sz="1400"/>
          </a:p>
          <a:p>
            <a:pPr lvl="1"/>
            <a:endParaRPr lang="pt-PT" sz="1400"/>
          </a:p>
          <a:p>
            <a:pPr lvl="1"/>
            <a:endParaRPr lang="pt-PT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7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23372" y="-4127682"/>
            <a:ext cx="3945254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AFA373-67F8-07F7-80DE-F48B4791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809686"/>
            <a:ext cx="8574905" cy="2727173"/>
          </a:xfrm>
        </p:spPr>
        <p:txBody>
          <a:bodyPr anchor="b">
            <a:normAutofit/>
          </a:bodyPr>
          <a:lstStyle/>
          <a:p>
            <a:pPr algn="ctr"/>
            <a:r>
              <a:rPr lang="pt-PT" sz="6300" b="1"/>
              <a:t>Arquitetura - Padrão para designação dos ficheiros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111556"/>
            <a:ext cx="1178966" cy="355268"/>
            <a:chOff x="5422392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5BF3EDA5-EA46-5674-631E-D3E4F0B4F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01" y="4424241"/>
            <a:ext cx="9159598" cy="5014636"/>
          </a:xfrm>
        </p:spPr>
        <p:txBody>
          <a:bodyPr anchor="ctr">
            <a:normAutofit/>
          </a:bodyPr>
          <a:lstStyle/>
          <a:p>
            <a:r>
              <a:rPr lang="pt-PT" sz="1400"/>
              <a:t>Os ficheiros responsáveis por apresentar informação presente na base de dados, têm a seguinte designação:</a:t>
            </a:r>
          </a:p>
          <a:p>
            <a:pPr lvl="1"/>
            <a:r>
              <a:rPr lang="pt-PT" sz="1400"/>
              <a:t>listar_[conteúdo a listar].php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gerar um formulário a preencher pelo utilizador, têm a seguinte designação:</a:t>
            </a:r>
          </a:p>
          <a:p>
            <a:pPr lvl="1"/>
            <a:r>
              <a:rPr lang="pt-PT" sz="1400"/>
              <a:t>form_[propósito do form].php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desempenhar uma função/ação , têm a seguinte designação:</a:t>
            </a:r>
          </a:p>
          <a:p>
            <a:pPr lvl="1"/>
            <a:r>
              <a:rPr lang="pt-PT" sz="1400"/>
              <a:t>action_[propósito da ação].php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alterar o estilo das páginas apresentada, têm a seguinte designação:</a:t>
            </a:r>
          </a:p>
          <a:p>
            <a:pPr lvl="1"/>
            <a:r>
              <a:rPr lang="pt-PT" sz="1400"/>
              <a:t>style_[nome da página alterada].css</a:t>
            </a:r>
          </a:p>
          <a:p>
            <a:pPr lvl="1"/>
            <a:endParaRPr lang="pt-PT" sz="1400"/>
          </a:p>
          <a:p>
            <a:r>
              <a:rPr lang="pt-PT" sz="1400"/>
              <a:t>Os ficheiros responsáveis por fazer pedidos à base de dados (data access layer), têm a seguinte designação:</a:t>
            </a:r>
          </a:p>
          <a:p>
            <a:pPr lvl="1"/>
            <a:r>
              <a:rPr lang="pt-PT" sz="1400"/>
              <a:t>db_[nome da página (php) relacionada].php</a:t>
            </a:r>
          </a:p>
          <a:p>
            <a:pPr marL="1219170" lvl="2" indent="0">
              <a:buNone/>
            </a:pPr>
            <a:endParaRPr lang="pt-PT" sz="1400"/>
          </a:p>
          <a:p>
            <a:pPr lvl="1"/>
            <a:endParaRPr lang="pt-PT" sz="1400"/>
          </a:p>
          <a:p>
            <a:pPr lvl="1"/>
            <a:endParaRPr lang="pt-PT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9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78D62-DF1E-4497-D2D1-4117CE8E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Breve Descrição e Motivação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3D8657-086B-2169-6DA1-276D581F5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3000"/>
              <a:t>Para este projeto, desenvolvemos o “Contigente”, além de ser uma loja com produtos alimentares, permite-nos visualizar receitas e encomendar os ingredientes necessários para a realização de cada receita, bem como ver o seu preço total.</a:t>
            </a:r>
          </a:p>
          <a:p>
            <a:r>
              <a:rPr lang="pt-PT" sz="3000"/>
              <a:t>Como somos estudantes universitários, a falta de tempo e dinheiro são constantes, então decidimos criar uma plataforma que compilasse receitas fáceis, saborosas, baratas e, na qual, o processo de compra fosse rápido. </a:t>
            </a:r>
          </a:p>
          <a:p>
            <a:endParaRPr lang="pt-PT" sz="3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5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23372" y="-4127682"/>
            <a:ext cx="3945254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F8C86-27C1-4C3F-7BF5-24A5DB4E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809686"/>
            <a:ext cx="8574905" cy="2727173"/>
          </a:xfrm>
        </p:spPr>
        <p:txBody>
          <a:bodyPr anchor="b">
            <a:normAutofit/>
          </a:bodyPr>
          <a:lstStyle/>
          <a:p>
            <a:pPr algn="ctr"/>
            <a:r>
              <a:rPr lang="pt-PT" sz="6800" b="1"/>
              <a:t>Variáveis de Sessão e Cookies</a:t>
            </a:r>
            <a:endParaRPr lang="pt-PT" sz="6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111556"/>
            <a:ext cx="1178966" cy="355268"/>
            <a:chOff x="5422392" y="73152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49533B-C39E-42B6-BF55-7FD203C9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01" y="4424241"/>
            <a:ext cx="9159598" cy="5014636"/>
          </a:xfrm>
        </p:spPr>
        <p:txBody>
          <a:bodyPr anchor="ctr">
            <a:normAutofit/>
          </a:bodyPr>
          <a:lstStyle/>
          <a:p>
            <a:r>
              <a:rPr lang="pt-PT" sz="2800" dirty="0"/>
              <a:t>Neste projeto as variáveis de sessão serão maioritariamente usadas para guardar, durante um determinado tempo, os dados do cliente que tenha efetuado previamente o login. Isto possibilita a troca de separadores sem a perda de informação.</a:t>
            </a:r>
          </a:p>
          <a:p>
            <a:r>
              <a:rPr lang="pt-PT" sz="2800" dirty="0"/>
              <a:t>As variáveis de sessão também serão usadas para restringir o acesso de alguns conteúdos a certos tipos de utilizadores.</a:t>
            </a:r>
          </a:p>
          <a:p>
            <a:endParaRPr lang="pt-PT" sz="2800" dirty="0"/>
          </a:p>
          <a:p>
            <a:r>
              <a:rPr lang="pt-PT" sz="2800" dirty="0"/>
              <a:t>Por outro lado as cookies poderão vir a ser usadas de forma a organizar os produtos por ordem de procura, melhorando a experiência do utilizador.</a:t>
            </a:r>
          </a:p>
          <a:p>
            <a:endParaRPr lang="pt-PT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3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EDCFC-7277-3442-A15D-5F704051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6000" b="1" dirty="0"/>
              <a:t>Hierarquia de Pastas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CEEF34F-DFB1-AD34-A614-F7013EB17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36448"/>
          <a:stretch/>
        </p:blipFill>
        <p:spPr>
          <a:xfrm>
            <a:off x="5075334" y="4145874"/>
            <a:ext cx="1196257" cy="281964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91B2A6-ED05-357D-E0D6-B2507983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938" y="3009427"/>
            <a:ext cx="1135478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501F86-C4C0-511E-BBF8-2253940C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938" y="6024296"/>
            <a:ext cx="1135478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4E381DF1-C31C-44DF-5A4E-B2A6CDC1459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784573" y="3847700"/>
            <a:ext cx="1592365" cy="433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97D8F0A8-1CE9-6889-A1F3-EFDCC3712E7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112564" y="6182138"/>
            <a:ext cx="1264374" cy="6804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772120D1-2FF3-236A-7815-D01A648C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781" y="3635716"/>
            <a:ext cx="1834531" cy="2613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E4C5AD8-3748-E763-84FF-BD0928DFC84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893904" y="4898437"/>
            <a:ext cx="3399877" cy="442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D042F749-D777-4908-9F48-4E831D32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327" y="3379029"/>
            <a:ext cx="1066892" cy="31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B9ECE2-137C-FF32-E34B-1BEF46351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983" y="4339172"/>
            <a:ext cx="1219306" cy="1661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CB5D97DA-151C-CB3E-388F-537645FA06CA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568289" y="5168057"/>
            <a:ext cx="1507045" cy="1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EEE7945D-E312-00D6-FBA1-380D47D11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077" y="6648173"/>
            <a:ext cx="1226926" cy="1303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36E4996B-F24B-AB21-E424-81164F881753}"/>
              </a:ext>
            </a:extLst>
          </p:cNvPr>
          <p:cNvCxnSpPr>
            <a:cxnSpLocks/>
            <a:stCxn id="5" idx="1"/>
            <a:endCxn id="31" idx="3"/>
          </p:cNvCxnSpPr>
          <p:nvPr/>
        </p:nvCxnSpPr>
        <p:spPr>
          <a:xfrm flipH="1">
            <a:off x="3706003" y="5555696"/>
            <a:ext cx="1369331" cy="17440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32188755-4C3D-4FFE-6BB2-4242FD5AE5A8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3193773" y="3691476"/>
            <a:ext cx="1903948" cy="8982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1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0458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732091"/>
            <a:ext cx="11237976" cy="8994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236D116-0AC3-86EC-8211-478A98276AE7}"/>
              </a:ext>
            </a:extLst>
          </p:cNvPr>
          <p:cNvGrpSpPr/>
          <p:nvPr/>
        </p:nvGrpSpPr>
        <p:grpSpPr>
          <a:xfrm>
            <a:off x="643467" y="2963886"/>
            <a:ext cx="10905066" cy="4530677"/>
            <a:chOff x="1095756" y="1766944"/>
            <a:chExt cx="3553968" cy="125284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2B7555A-486A-3BBD-D12E-073C3E95EF45}"/>
                </a:ext>
              </a:extLst>
            </p:cNvPr>
            <p:cNvSpPr/>
            <p:nvPr/>
          </p:nvSpPr>
          <p:spPr>
            <a:xfrm>
              <a:off x="1095756" y="1766944"/>
              <a:ext cx="3553968" cy="1252842"/>
            </a:xfrm>
            <a:prstGeom prst="roundRect">
              <a:avLst>
                <a:gd name="adj" fmla="val 5000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PT" sz="5000">
                  <a:solidFill>
                    <a:srgbClr val="0D2137"/>
                  </a:solidFill>
                  <a:latin typeface="Avenir Next LT Pro Demi" panose="020B0604020202020204" pitchFamily="34" charset="0"/>
                </a:rPr>
                <a:t>Relatório final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7CD6150-6D70-063D-AF5C-AC20FD60A3A7}"/>
                </a:ext>
              </a:extLst>
            </p:cNvPr>
            <p:cNvSpPr/>
            <p:nvPr/>
          </p:nvSpPr>
          <p:spPr>
            <a:xfrm>
              <a:off x="1212362" y="2718579"/>
              <a:ext cx="3320755" cy="63308"/>
            </a:xfrm>
            <a:prstGeom prst="roundRect">
              <a:avLst>
                <a:gd name="adj" fmla="val 0"/>
              </a:avLst>
            </a:prstGeom>
            <a:solidFill>
              <a:srgbClr val="FF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PT" sz="900">
                  <a:latin typeface="Avenir Next LT Pro Demi" panose="020B0604020202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89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377A8-84DA-64D3-AEEC-04E813EF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b="1" dirty="0"/>
              <a:t>Modelo de dados (atualizado)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233EFB2-EDFB-CEA6-6BD1-56835E57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7" y="2773680"/>
            <a:ext cx="12064531" cy="6598920"/>
          </a:xfrm>
        </p:spPr>
      </p:pic>
    </p:spTree>
    <p:extLst>
      <p:ext uri="{BB962C8B-B14F-4D97-AF65-F5344CB8AC3E}">
        <p14:creationId xmlns:p14="http://schemas.microsoft.com/office/powerpoint/2010/main" val="3251116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0E31F51C-6DBD-4B39-0BE3-98DFD6AB59D8}"/>
              </a:ext>
            </a:extLst>
          </p:cNvPr>
          <p:cNvSpPr/>
          <p:nvPr/>
        </p:nvSpPr>
        <p:spPr>
          <a:xfrm>
            <a:off x="406946" y="3489831"/>
            <a:ext cx="2514600" cy="3032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7AABD-04D6-FF02-A171-0DA7BD51C4DC}"/>
              </a:ext>
            </a:extLst>
          </p:cNvPr>
          <p:cNvSpPr/>
          <p:nvPr/>
        </p:nvSpPr>
        <p:spPr>
          <a:xfrm>
            <a:off x="115394" y="3827532"/>
            <a:ext cx="3097705" cy="28399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AA4B5-6D75-AE32-56BA-0697CA6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Funções da base de dados (implementadas)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F20720-6770-0D23-8334-581847A98288}"/>
              </a:ext>
            </a:extLst>
          </p:cNvPr>
          <p:cNvSpPr txBox="1"/>
          <p:nvPr/>
        </p:nvSpPr>
        <p:spPr>
          <a:xfrm>
            <a:off x="403898" y="3711351"/>
            <a:ext cx="27223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estatisticas.php</a:t>
            </a:r>
            <a:endParaRPr lang="pt-PT" b="1" dirty="0"/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getTotalVendas</a:t>
            </a:r>
            <a:r>
              <a:rPr lang="pt-PT" dirty="0"/>
              <a:t>()</a:t>
            </a:r>
          </a:p>
          <a:p>
            <a:endParaRPr lang="pt-PT" dirty="0"/>
          </a:p>
          <a:p>
            <a:r>
              <a:rPr lang="pt-PT" dirty="0"/>
              <a:t>-getTop5Product()</a:t>
            </a:r>
          </a:p>
          <a:p>
            <a:endParaRPr lang="pt-PT" dirty="0"/>
          </a:p>
          <a:p>
            <a:r>
              <a:rPr lang="pt-PT" dirty="0"/>
              <a:t>-</a:t>
            </a:r>
            <a:r>
              <a:rPr lang="pt-PT" dirty="0" err="1"/>
              <a:t>getTotalVendasbyMonth</a:t>
            </a:r>
            <a:r>
              <a:rPr lang="pt-PT" dirty="0"/>
              <a:t>()</a:t>
            </a:r>
          </a:p>
          <a:p>
            <a:r>
              <a:rPr lang="pt-PT" dirty="0"/>
              <a:t>	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BF78F4-A7B9-7DDE-6C1A-77BC7208396E}"/>
              </a:ext>
            </a:extLst>
          </p:cNvPr>
          <p:cNvSpPr txBox="1"/>
          <p:nvPr/>
        </p:nvSpPr>
        <p:spPr>
          <a:xfrm>
            <a:off x="406946" y="66013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order_lines.php</a:t>
            </a:r>
            <a:endParaRPr lang="pt-PT" b="1" dirty="0"/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getOrderLinesbyOrderID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insertinOrderLines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, $</a:t>
            </a:r>
            <a:r>
              <a:rPr lang="pt-PT" dirty="0" err="1"/>
              <a:t>id_product</a:t>
            </a:r>
            <a:r>
              <a:rPr lang="pt-PT" dirty="0"/>
              <a:t>, $</a:t>
            </a:r>
            <a:r>
              <a:rPr lang="pt-PT" dirty="0" err="1"/>
              <a:t>quantity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getProductsandQuantityofOrder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r>
              <a:rPr lang="pt-PT" dirty="0"/>
              <a:t>	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D312A5-37B2-6683-0749-3B9108C33441}"/>
              </a:ext>
            </a:extLst>
          </p:cNvPr>
          <p:cNvSpPr txBox="1"/>
          <p:nvPr/>
        </p:nvSpPr>
        <p:spPr>
          <a:xfrm>
            <a:off x="6496850" y="397521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orders.php</a:t>
            </a:r>
            <a:endParaRPr lang="pt-PT" b="1" dirty="0"/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getStateofOrder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getOrderIDbyUser</a:t>
            </a:r>
            <a:r>
              <a:rPr lang="pt-PT" dirty="0"/>
              <a:t>($</a:t>
            </a:r>
            <a:r>
              <a:rPr lang="pt-PT" dirty="0" err="1"/>
              <a:t>idUser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getAllOrdersofUserbyID</a:t>
            </a:r>
            <a:r>
              <a:rPr lang="pt-PT" dirty="0"/>
              <a:t>($</a:t>
            </a:r>
            <a:r>
              <a:rPr lang="pt-PT" dirty="0" err="1"/>
              <a:t>idUser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getPriceofOrder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getdateofOrder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setPriceofOrder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</a:t>
            </a:r>
            <a:r>
              <a:rPr lang="pt-PT" dirty="0" err="1"/>
              <a:t>createOrder</a:t>
            </a:r>
            <a:r>
              <a:rPr lang="pt-PT" dirty="0"/>
              <a:t>($</a:t>
            </a:r>
            <a:r>
              <a:rPr lang="pt-PT" dirty="0" err="1"/>
              <a:t>idOrder</a:t>
            </a:r>
            <a:r>
              <a:rPr lang="pt-PT" dirty="0"/>
              <a:t>, $</a:t>
            </a:r>
            <a:r>
              <a:rPr lang="pt-PT" dirty="0" err="1"/>
              <a:t>idUser</a:t>
            </a:r>
            <a:r>
              <a:rPr lang="pt-PT" dirty="0"/>
              <a:t>, $date)</a:t>
            </a:r>
          </a:p>
        </p:txBody>
      </p:sp>
    </p:spTree>
    <p:extLst>
      <p:ext uri="{BB962C8B-B14F-4D97-AF65-F5344CB8AC3E}">
        <p14:creationId xmlns:p14="http://schemas.microsoft.com/office/powerpoint/2010/main" val="49710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0E31F51C-6DBD-4B39-0BE3-98DFD6AB59D8}"/>
              </a:ext>
            </a:extLst>
          </p:cNvPr>
          <p:cNvSpPr/>
          <p:nvPr/>
        </p:nvSpPr>
        <p:spPr>
          <a:xfrm>
            <a:off x="406946" y="3489831"/>
            <a:ext cx="2514600" cy="3032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7AABD-04D6-FF02-A171-0DA7BD51C4DC}"/>
              </a:ext>
            </a:extLst>
          </p:cNvPr>
          <p:cNvSpPr/>
          <p:nvPr/>
        </p:nvSpPr>
        <p:spPr>
          <a:xfrm>
            <a:off x="115394" y="3827532"/>
            <a:ext cx="3097705" cy="28399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AA4B5-6D75-AE32-56BA-0697CA6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Funções da base de dados (implementadas)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ACC1D5-9D01-C575-5C52-256E6B52119F}"/>
              </a:ext>
            </a:extLst>
          </p:cNvPr>
          <p:cNvSpPr txBox="1"/>
          <p:nvPr/>
        </p:nvSpPr>
        <p:spPr>
          <a:xfrm>
            <a:off x="569848" y="3587991"/>
            <a:ext cx="1038322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products.php</a:t>
            </a:r>
            <a:endParaRPr lang="pt-PT" dirty="0"/>
          </a:p>
          <a:p>
            <a:r>
              <a:rPr lang="pt-PT" dirty="0"/>
              <a:t>-  </a:t>
            </a:r>
            <a:r>
              <a:rPr lang="pt-PT" dirty="0" err="1"/>
              <a:t>getAllProducts</a:t>
            </a:r>
            <a:r>
              <a:rPr lang="pt-PT" dirty="0"/>
              <a:t>($</a:t>
            </a:r>
            <a:r>
              <a:rPr lang="pt-PT" dirty="0" err="1"/>
              <a:t>familia</a:t>
            </a:r>
            <a:r>
              <a:rPr lang="pt-PT" dirty="0"/>
              <a:t>, $</a:t>
            </a:r>
            <a:r>
              <a:rPr lang="pt-PT" dirty="0" err="1"/>
              <a:t>no_gluten</a:t>
            </a:r>
            <a:r>
              <a:rPr lang="pt-PT" dirty="0"/>
              <a:t>, $</a:t>
            </a:r>
            <a:r>
              <a:rPr lang="pt-PT" dirty="0" err="1"/>
              <a:t>no_lact</a:t>
            </a:r>
            <a:r>
              <a:rPr lang="pt-PT" dirty="0"/>
              <a:t>, $vegan, $</a:t>
            </a:r>
            <a:r>
              <a:rPr lang="pt-PT" dirty="0" err="1"/>
              <a:t>prec_min</a:t>
            </a:r>
            <a:r>
              <a:rPr lang="pt-PT" dirty="0"/>
              <a:t>, $</a:t>
            </a:r>
            <a:r>
              <a:rPr lang="pt-PT" dirty="0" err="1"/>
              <a:t>prec_max</a:t>
            </a:r>
            <a:r>
              <a:rPr lang="pt-PT" dirty="0"/>
              <a:t> )</a:t>
            </a:r>
          </a:p>
          <a:p>
            <a:r>
              <a:rPr lang="pt-PT" dirty="0"/>
              <a:t>	</a:t>
            </a:r>
          </a:p>
          <a:p>
            <a:r>
              <a:rPr lang="pt-PT" dirty="0"/>
              <a:t>-  </a:t>
            </a:r>
            <a:r>
              <a:rPr lang="pt-PT" dirty="0" err="1"/>
              <a:t>getProductByID</a:t>
            </a:r>
            <a:r>
              <a:rPr lang="pt-PT" dirty="0"/>
              <a:t>($id)</a:t>
            </a:r>
          </a:p>
          <a:p>
            <a:endParaRPr lang="pt-PT" dirty="0"/>
          </a:p>
          <a:p>
            <a:r>
              <a:rPr lang="pt-PT" dirty="0"/>
              <a:t>-  </a:t>
            </a:r>
            <a:r>
              <a:rPr lang="pt-PT" dirty="0" err="1"/>
              <a:t>updateProductPrice</a:t>
            </a:r>
            <a:r>
              <a:rPr lang="pt-PT" dirty="0"/>
              <a:t>($id, $</a:t>
            </a:r>
            <a:r>
              <a:rPr lang="pt-PT" dirty="0" err="1"/>
              <a:t>newprice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 </a:t>
            </a:r>
            <a:r>
              <a:rPr lang="pt-PT" dirty="0" err="1"/>
              <a:t>getPriceofProduct</a:t>
            </a:r>
            <a:r>
              <a:rPr lang="pt-PT" dirty="0"/>
              <a:t>($id)</a:t>
            </a:r>
          </a:p>
          <a:p>
            <a:endParaRPr lang="pt-PT" dirty="0"/>
          </a:p>
          <a:p>
            <a:r>
              <a:rPr lang="pt-PT" dirty="0"/>
              <a:t>-   </a:t>
            </a:r>
            <a:r>
              <a:rPr lang="pt-PT" dirty="0" err="1"/>
              <a:t>getQuantityofProductbyID</a:t>
            </a:r>
            <a:r>
              <a:rPr lang="pt-PT" dirty="0"/>
              <a:t>($id)</a:t>
            </a:r>
          </a:p>
          <a:p>
            <a:endParaRPr lang="pt-PT" dirty="0"/>
          </a:p>
          <a:p>
            <a:pPr marL="285750" indent="-285750">
              <a:buFontTx/>
              <a:buChar char="-"/>
            </a:pPr>
            <a:r>
              <a:rPr lang="pt-PT" dirty="0" err="1"/>
              <a:t>getRestrictionsofProductbyID</a:t>
            </a:r>
            <a:r>
              <a:rPr lang="pt-PT" dirty="0"/>
              <a:t>($id)</a:t>
            </a:r>
          </a:p>
          <a:p>
            <a:endParaRPr lang="pt-PT" dirty="0"/>
          </a:p>
          <a:p>
            <a:pPr marL="285750" indent="-285750">
              <a:buFontTx/>
              <a:buChar char="-"/>
            </a:pPr>
            <a:r>
              <a:rPr lang="pt-PT" dirty="0" err="1"/>
              <a:t>updateQuantityofProduct</a:t>
            </a:r>
            <a:r>
              <a:rPr lang="pt-PT" dirty="0"/>
              <a:t>($id, $</a:t>
            </a:r>
            <a:r>
              <a:rPr lang="pt-PT" dirty="0" err="1"/>
              <a:t>quant</a:t>
            </a:r>
            <a:r>
              <a:rPr lang="pt-PT" dirty="0"/>
              <a:t>)</a:t>
            </a:r>
          </a:p>
          <a:p>
            <a:endParaRPr lang="pt-PT" dirty="0"/>
          </a:p>
          <a:p>
            <a:pPr marL="285750" indent="-285750">
              <a:buFontTx/>
              <a:buChar char="-"/>
            </a:pPr>
            <a:r>
              <a:rPr lang="en-US" dirty="0" err="1"/>
              <a:t>editProduct</a:t>
            </a:r>
            <a:r>
              <a:rPr lang="en-US" dirty="0"/>
              <a:t>($id, $price, $</a:t>
            </a:r>
            <a:r>
              <a:rPr lang="en-US" dirty="0" err="1"/>
              <a:t>imagePath</a:t>
            </a:r>
            <a:r>
              <a:rPr lang="en-US" dirty="0"/>
              <a:t>, $name)</a:t>
            </a:r>
          </a:p>
          <a:p>
            <a:pPr marL="285750" indent="-285750">
              <a:buFontTx/>
              <a:buChar char="-"/>
            </a:pPr>
            <a:endParaRPr lang="pt-PT" dirty="0"/>
          </a:p>
          <a:p>
            <a:r>
              <a:rPr lang="pt-PT" dirty="0"/>
              <a:t>-  </a:t>
            </a:r>
            <a:r>
              <a:rPr lang="pt-PT" dirty="0" err="1"/>
              <a:t>createProduct</a:t>
            </a:r>
            <a:r>
              <a:rPr lang="pt-PT" dirty="0"/>
              <a:t>($</a:t>
            </a:r>
            <a:r>
              <a:rPr lang="pt-PT" dirty="0" err="1"/>
              <a:t>family</a:t>
            </a:r>
            <a:r>
              <a:rPr lang="pt-PT" dirty="0"/>
              <a:t>, $</a:t>
            </a:r>
            <a:r>
              <a:rPr lang="pt-PT" dirty="0" err="1"/>
              <a:t>quantity</a:t>
            </a:r>
            <a:r>
              <a:rPr lang="pt-PT" dirty="0"/>
              <a:t>, $</a:t>
            </a:r>
            <a:r>
              <a:rPr lang="pt-PT" dirty="0" err="1"/>
              <a:t>price</a:t>
            </a:r>
            <a:r>
              <a:rPr lang="pt-PT" dirty="0"/>
              <a:t>, $</a:t>
            </a:r>
            <a:r>
              <a:rPr lang="pt-PT" dirty="0" err="1"/>
              <a:t>no_gluten</a:t>
            </a:r>
            <a:r>
              <a:rPr lang="pt-PT" dirty="0"/>
              <a:t>, $</a:t>
            </a:r>
            <a:r>
              <a:rPr lang="pt-PT" dirty="0" err="1"/>
              <a:t>no_lacti</a:t>
            </a:r>
            <a:r>
              <a:rPr lang="pt-PT" dirty="0"/>
              <a:t>, $vegan, $</a:t>
            </a:r>
            <a:r>
              <a:rPr lang="pt-PT" dirty="0" err="1"/>
              <a:t>image</a:t>
            </a:r>
            <a:r>
              <a:rPr lang="pt-PT" dirty="0"/>
              <a:t>, $</a:t>
            </a:r>
            <a:r>
              <a:rPr lang="pt-PT" dirty="0" err="1"/>
              <a:t>name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 </a:t>
            </a:r>
            <a:r>
              <a:rPr lang="pt-PT" dirty="0" err="1"/>
              <a:t>getFamilyProducts</a:t>
            </a:r>
            <a:r>
              <a:rPr lang="pt-PT" dirty="0"/>
              <a:t>()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getProductbyFilter</a:t>
            </a:r>
            <a:r>
              <a:rPr lang="pt-PT" dirty="0"/>
              <a:t>($</a:t>
            </a:r>
            <a:r>
              <a:rPr lang="pt-PT" dirty="0" err="1"/>
              <a:t>filtro_product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1368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0E31F51C-6DBD-4B39-0BE3-98DFD6AB59D8}"/>
              </a:ext>
            </a:extLst>
          </p:cNvPr>
          <p:cNvSpPr/>
          <p:nvPr/>
        </p:nvSpPr>
        <p:spPr>
          <a:xfrm>
            <a:off x="406946" y="3489831"/>
            <a:ext cx="2514600" cy="3032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7AABD-04D6-FF02-A171-0DA7BD51C4DC}"/>
              </a:ext>
            </a:extLst>
          </p:cNvPr>
          <p:cNvSpPr/>
          <p:nvPr/>
        </p:nvSpPr>
        <p:spPr>
          <a:xfrm>
            <a:off x="115394" y="3827532"/>
            <a:ext cx="3097705" cy="28399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AA4B5-6D75-AE32-56BA-0697CA6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Funções da base de dados (implementadas)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C06299-D7F1-7D06-352C-576B9CE0E82D}"/>
              </a:ext>
            </a:extLst>
          </p:cNvPr>
          <p:cNvSpPr txBox="1"/>
          <p:nvPr/>
        </p:nvSpPr>
        <p:spPr>
          <a:xfrm>
            <a:off x="594360" y="445256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recipes.php</a:t>
            </a:r>
            <a:endParaRPr lang="pt-PT" b="1" dirty="0"/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getAllReceitas</a:t>
            </a:r>
            <a:r>
              <a:rPr lang="pt-PT" dirty="0"/>
              <a:t>($</a:t>
            </a:r>
            <a:r>
              <a:rPr lang="pt-PT" dirty="0" err="1"/>
              <a:t>filtro_rec</a:t>
            </a:r>
            <a:r>
              <a:rPr lang="pt-PT" dirty="0"/>
              <a:t>)</a:t>
            </a:r>
          </a:p>
          <a:p>
            <a:r>
              <a:rPr lang="pt-PT" dirty="0"/>
              <a:t>	</a:t>
            </a:r>
          </a:p>
          <a:p>
            <a:r>
              <a:rPr lang="pt-PT" dirty="0"/>
              <a:t>- </a:t>
            </a:r>
            <a:r>
              <a:rPr lang="pt-PT" dirty="0" err="1"/>
              <a:t>getReceitaByID</a:t>
            </a:r>
            <a:r>
              <a:rPr lang="pt-PT" dirty="0"/>
              <a:t>($id)</a:t>
            </a:r>
          </a:p>
          <a:p>
            <a:r>
              <a:rPr lang="pt-PT" dirty="0"/>
              <a:t>	</a:t>
            </a:r>
          </a:p>
          <a:p>
            <a:r>
              <a:rPr lang="pt-PT" dirty="0"/>
              <a:t>- </a:t>
            </a:r>
            <a:r>
              <a:rPr lang="pt-PT" dirty="0" err="1"/>
              <a:t>getProductsandQuantityofRecipe</a:t>
            </a:r>
            <a:r>
              <a:rPr lang="pt-PT" dirty="0"/>
              <a:t>($id)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getTotalPriceProductbyQuantity</a:t>
            </a:r>
            <a:r>
              <a:rPr lang="pt-PT" dirty="0"/>
              <a:t>($id, $</a:t>
            </a:r>
            <a:r>
              <a:rPr lang="pt-PT" dirty="0" err="1"/>
              <a:t>quantity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getTotalPriceofRecipe</a:t>
            </a:r>
            <a:r>
              <a:rPr lang="pt-PT" dirty="0"/>
              <a:t>($id)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updateTotalPriceofRecipe</a:t>
            </a:r>
            <a:r>
              <a:rPr lang="pt-PT" dirty="0"/>
              <a:t>($id)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9C2564-59BC-2FC5-E528-97F789562770}"/>
              </a:ext>
            </a:extLst>
          </p:cNvPr>
          <p:cNvSpPr txBox="1"/>
          <p:nvPr/>
        </p:nvSpPr>
        <p:spPr>
          <a:xfrm>
            <a:off x="5449316" y="4452563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shopping_cart.php</a:t>
            </a:r>
            <a:endParaRPr lang="pt-PT" b="1" dirty="0"/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getShoppingCartbyUserID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getTotalPriceofShoppingCartofUser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insertinShoppingCart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, $</a:t>
            </a:r>
            <a:r>
              <a:rPr lang="pt-PT" dirty="0" err="1"/>
              <a:t>idproduct</a:t>
            </a:r>
            <a:r>
              <a:rPr lang="pt-PT" dirty="0"/>
              <a:t>, $</a:t>
            </a:r>
            <a:r>
              <a:rPr lang="pt-PT" dirty="0" err="1"/>
              <a:t>quantity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deleteShoppingCart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removeOneUnifromShoppingCart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, $</a:t>
            </a:r>
            <a:r>
              <a:rPr lang="pt-PT" dirty="0" err="1"/>
              <a:t>id_product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removeLinefromShoppingCart</a:t>
            </a:r>
            <a:r>
              <a:rPr lang="pt-PT" dirty="0"/>
              <a:t>($</a:t>
            </a:r>
            <a:r>
              <a:rPr lang="pt-PT" dirty="0" err="1"/>
              <a:t>user</a:t>
            </a:r>
            <a:r>
              <a:rPr lang="pt-PT" dirty="0"/>
              <a:t>, $</a:t>
            </a:r>
            <a:r>
              <a:rPr lang="pt-PT" dirty="0" err="1"/>
              <a:t>id_product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0597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0E31F51C-6DBD-4B39-0BE3-98DFD6AB59D8}"/>
              </a:ext>
            </a:extLst>
          </p:cNvPr>
          <p:cNvSpPr/>
          <p:nvPr/>
        </p:nvSpPr>
        <p:spPr>
          <a:xfrm>
            <a:off x="406946" y="3489831"/>
            <a:ext cx="2514600" cy="3032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7AABD-04D6-FF02-A171-0DA7BD51C4DC}"/>
              </a:ext>
            </a:extLst>
          </p:cNvPr>
          <p:cNvSpPr/>
          <p:nvPr/>
        </p:nvSpPr>
        <p:spPr>
          <a:xfrm>
            <a:off x="115394" y="3827532"/>
            <a:ext cx="3097705" cy="28399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AA4B5-6D75-AE32-56BA-0697CA6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Funções da base de dados (implementadas)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54751F-7590-2D10-2167-A32AFF570FE2}"/>
              </a:ext>
            </a:extLst>
          </p:cNvPr>
          <p:cNvSpPr txBox="1"/>
          <p:nvPr/>
        </p:nvSpPr>
        <p:spPr>
          <a:xfrm>
            <a:off x="456650" y="4387935"/>
            <a:ext cx="95890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 err="1"/>
              <a:t>user_type.php</a:t>
            </a:r>
            <a:endParaRPr lang="pt-PT" b="1" dirty="0"/>
          </a:p>
          <a:p>
            <a:endParaRPr lang="pt-PT" b="1" dirty="0"/>
          </a:p>
          <a:p>
            <a:pPr marL="285750" indent="-285750">
              <a:buFontTx/>
              <a:buChar char="-"/>
            </a:pPr>
            <a:r>
              <a:rPr lang="pt-PT" dirty="0" err="1"/>
              <a:t>getUserTypebyID</a:t>
            </a:r>
            <a:r>
              <a:rPr lang="pt-PT" dirty="0"/>
              <a:t>($id)</a:t>
            </a:r>
          </a:p>
          <a:p>
            <a:endParaRPr lang="pt-PT" dirty="0"/>
          </a:p>
          <a:p>
            <a:r>
              <a:rPr lang="pt-PT" b="1" dirty="0" err="1"/>
              <a:t>users.php</a:t>
            </a:r>
            <a:endParaRPr lang="pt-PT" b="1" dirty="0"/>
          </a:p>
          <a:p>
            <a:r>
              <a:rPr lang="pt-PT" dirty="0"/>
              <a:t>	</a:t>
            </a:r>
          </a:p>
          <a:p>
            <a:r>
              <a:rPr lang="pt-PT" dirty="0"/>
              <a:t>- </a:t>
            </a:r>
            <a:r>
              <a:rPr lang="pt-PT" dirty="0" err="1"/>
              <a:t>createConta</a:t>
            </a:r>
            <a:r>
              <a:rPr lang="pt-PT" dirty="0"/>
              <a:t>($nome, $</a:t>
            </a:r>
            <a:r>
              <a:rPr lang="pt-PT" dirty="0" err="1"/>
              <a:t>address</a:t>
            </a:r>
            <a:r>
              <a:rPr lang="pt-PT" dirty="0"/>
              <a:t>, $email, $</a:t>
            </a:r>
            <a:r>
              <a:rPr lang="pt-PT" dirty="0" err="1"/>
              <a:t>encrypt_pass</a:t>
            </a:r>
            <a:r>
              <a:rPr lang="pt-PT" dirty="0"/>
              <a:t>, $</a:t>
            </a:r>
            <a:r>
              <a:rPr lang="pt-PT" dirty="0" err="1"/>
              <a:t>no_gluten</a:t>
            </a:r>
            <a:r>
              <a:rPr lang="pt-PT" dirty="0"/>
              <a:t>, $</a:t>
            </a:r>
            <a:r>
              <a:rPr lang="pt-PT" dirty="0" err="1"/>
              <a:t>no_lact</a:t>
            </a:r>
            <a:r>
              <a:rPr lang="pt-PT" dirty="0"/>
              <a:t>, $vegan)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getUserByEmailAndPass</a:t>
            </a:r>
            <a:r>
              <a:rPr lang="pt-PT" dirty="0"/>
              <a:t>($email, $</a:t>
            </a:r>
            <a:r>
              <a:rPr lang="pt-PT" dirty="0" err="1"/>
              <a:t>pass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 - </a:t>
            </a:r>
            <a:r>
              <a:rPr lang="pt-PT" dirty="0" err="1"/>
              <a:t>emailExists</a:t>
            </a:r>
            <a:r>
              <a:rPr lang="pt-PT" dirty="0"/>
              <a:t>($email)</a:t>
            </a:r>
          </a:p>
          <a:p>
            <a:endParaRPr lang="pt-PT" dirty="0"/>
          </a:p>
          <a:p>
            <a:pPr marL="285750" indent="-285750">
              <a:buFontTx/>
              <a:buChar char="-"/>
            </a:pPr>
            <a:r>
              <a:rPr lang="pt-PT" dirty="0" err="1"/>
              <a:t>getNamebyUserID</a:t>
            </a:r>
            <a:r>
              <a:rPr lang="pt-PT" dirty="0"/>
              <a:t>($</a:t>
            </a:r>
            <a:r>
              <a:rPr lang="pt-PT" dirty="0" err="1"/>
              <a:t>userID</a:t>
            </a:r>
            <a:r>
              <a:rPr lang="pt-PT" dirty="0"/>
              <a:t>)</a:t>
            </a:r>
          </a:p>
          <a:p>
            <a:pPr marL="285750" indent="-285750">
              <a:buFontTx/>
              <a:buChar char="-"/>
            </a:pPr>
            <a:endParaRPr lang="pt-PT" dirty="0"/>
          </a:p>
          <a:p>
            <a:pPr marL="285750" indent="-285750">
              <a:buFontTx/>
              <a:buChar char="-"/>
            </a:pPr>
            <a:r>
              <a:rPr lang="pt-PT" dirty="0" err="1"/>
              <a:t>editConta</a:t>
            </a:r>
            <a:r>
              <a:rPr lang="pt-PT" dirty="0"/>
              <a:t>($</a:t>
            </a:r>
            <a:r>
              <a:rPr lang="pt-PT" dirty="0" err="1"/>
              <a:t>userID</a:t>
            </a:r>
            <a:r>
              <a:rPr lang="pt-PT" dirty="0"/>
              <a:t>, $nome, $</a:t>
            </a:r>
            <a:r>
              <a:rPr lang="pt-PT" dirty="0" err="1"/>
              <a:t>address</a:t>
            </a:r>
            <a:r>
              <a:rPr lang="pt-PT" dirty="0"/>
              <a:t>, $email, $</a:t>
            </a:r>
            <a:r>
              <a:rPr lang="pt-PT" dirty="0" err="1"/>
              <a:t>encrypt_pass</a:t>
            </a:r>
            <a:r>
              <a:rPr lang="pt-PT" dirty="0"/>
              <a:t>, $</a:t>
            </a:r>
            <a:r>
              <a:rPr lang="pt-PT" dirty="0" err="1"/>
              <a:t>no_gluten</a:t>
            </a:r>
            <a:r>
              <a:rPr lang="pt-PT" dirty="0"/>
              <a:t>, $</a:t>
            </a:r>
            <a:r>
              <a:rPr lang="pt-PT" dirty="0" err="1"/>
              <a:t>no_lact</a:t>
            </a:r>
            <a:r>
              <a:rPr lang="pt-PT" dirty="0"/>
              <a:t>, $vegan)</a:t>
            </a:r>
          </a:p>
          <a:p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36230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A19DB-10F0-E3F5-C6A9-DBBFC33A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Casos de uso (implementados)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9370E4-8076-6CBE-7B04-893EAF5E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48" y="3932122"/>
            <a:ext cx="11000233" cy="1798847"/>
          </a:xfrm>
        </p:spPr>
        <p:txBody>
          <a:bodyPr anchor="ctr"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PT" sz="3000" dirty="0"/>
              <a:t>No Excel, na folha “Casos de Uso” encontra a tabela dos casos de uso criada na etapa de concepção, com uma coluna nova “Implementado”. Nessa coluna temos: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A41BA3-7379-C4AA-33AE-CF25635A5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2" t="66500" r="15318" b="29339"/>
          <a:stretch/>
        </p:blipFill>
        <p:spPr>
          <a:xfrm>
            <a:off x="3555958" y="5229225"/>
            <a:ext cx="2933235" cy="10514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A94DDE-D172-DB1F-3390-D159866C1DB8}"/>
              </a:ext>
            </a:extLst>
          </p:cNvPr>
          <p:cNvSpPr txBox="1"/>
          <p:nvPr/>
        </p:nvSpPr>
        <p:spPr>
          <a:xfrm>
            <a:off x="6618952" y="5297841"/>
            <a:ext cx="3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Caso de uso implementado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800633-BC56-DC37-07AC-140DD8FEED09}"/>
              </a:ext>
            </a:extLst>
          </p:cNvPr>
          <p:cNvSpPr txBox="1"/>
          <p:nvPr/>
        </p:nvSpPr>
        <p:spPr>
          <a:xfrm>
            <a:off x="6618952" y="5811126"/>
            <a:ext cx="3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Caso de uso não implementado </a:t>
            </a:r>
          </a:p>
        </p:txBody>
      </p: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49ABA1D3-E1DC-A508-E62A-8F0AED349EC5}"/>
              </a:ext>
            </a:extLst>
          </p:cNvPr>
          <p:cNvSpPr txBox="1">
            <a:spLocks/>
          </p:cNvSpPr>
          <p:nvPr/>
        </p:nvSpPr>
        <p:spPr>
          <a:xfrm>
            <a:off x="298275" y="6494798"/>
            <a:ext cx="11000233" cy="179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sz="3000" dirty="0"/>
              <a:t>No slide seguinte, encontra um resumo dessa tabela, apenas com as colunas “Breve Descrição” e “Implementado”.</a:t>
            </a:r>
          </a:p>
        </p:txBody>
      </p:sp>
    </p:spTree>
    <p:extLst>
      <p:ext uri="{BB962C8B-B14F-4D97-AF65-F5344CB8AC3E}">
        <p14:creationId xmlns:p14="http://schemas.microsoft.com/office/powerpoint/2010/main" val="3709440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104584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A19DB-10F0-E3F5-C6A9-DBBFC33A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7020"/>
            <a:ext cx="3335594" cy="8240139"/>
          </a:xfrm>
        </p:spPr>
        <p:txBody>
          <a:bodyPr>
            <a:normAutofit/>
          </a:bodyPr>
          <a:lstStyle/>
          <a:p>
            <a:r>
              <a:rPr lang="pt-PT" sz="3200" b="1">
                <a:solidFill>
                  <a:srgbClr val="FFFFFF"/>
                </a:solidFill>
              </a:rPr>
              <a:t>Resumo dos casos de uso (implementados)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1045845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Marcador de Posição de Conteúdo 45">
            <a:extLst>
              <a:ext uri="{FF2B5EF4-FFF2-40B4-BE49-F238E27FC236}">
                <a16:creationId xmlns:a16="http://schemas.microsoft.com/office/drawing/2014/main" id="{4A36E2E8-51A0-907F-110D-54486D44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232255"/>
              </p:ext>
            </p:extLst>
          </p:nvPr>
        </p:nvGraphicFramePr>
        <p:xfrm>
          <a:off x="5380294" y="2712618"/>
          <a:ext cx="6510111" cy="6624840"/>
        </p:xfrm>
        <a:graphic>
          <a:graphicData uri="http://schemas.openxmlformats.org/drawingml/2006/table">
            <a:tbl>
              <a:tblPr/>
              <a:tblGrid>
                <a:gridCol w="1846913">
                  <a:extLst>
                    <a:ext uri="{9D8B030D-6E8A-4147-A177-3AD203B41FA5}">
                      <a16:colId xmlns:a16="http://schemas.microsoft.com/office/drawing/2014/main" val="3815421374"/>
                    </a:ext>
                  </a:extLst>
                </a:gridCol>
                <a:gridCol w="4663198">
                  <a:extLst>
                    <a:ext uri="{9D8B030D-6E8A-4147-A177-3AD203B41FA5}">
                      <a16:colId xmlns:a16="http://schemas.microsoft.com/office/drawing/2014/main" val="4288023048"/>
                    </a:ext>
                  </a:extLst>
                </a:gridCol>
              </a:tblGrid>
              <a:tr h="156012">
                <a:tc>
                  <a:txBody>
                    <a:bodyPr/>
                    <a:lstStyle/>
                    <a:p>
                      <a:pPr algn="l" fontAlgn="ctr"/>
                      <a:r>
                        <a:rPr lang="pt-P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Caso de uso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Implementado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17412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Pesquisar produto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912030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 detalhes de produto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43983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Pesquisar receitas/sugestões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17635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 detalhes de receita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45824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79335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 produto ao carrinho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29534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 produto ao carrinho (aviso)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87292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 receita ao carrinho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96185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Listar produtos do carrinho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271096"/>
                  </a:ext>
                </a:extLst>
              </a:tr>
              <a:tr h="29815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Adicionar/remover produtos do carrinho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395891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63793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Submeter encomenda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28854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Cancelar encomenda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26696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Pagamento de encomenda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09326"/>
                  </a:ext>
                </a:extLst>
              </a:tr>
              <a:tr h="151766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 no pagamento de encomenda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78291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Listar encomendas 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117328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97681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Listar encomendas 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69552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Validar encomendas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788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Prosseguir encomendas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26969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40714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 produto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0784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Editar/Remover produto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80112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stock de produtos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3108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22038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Adicionar receita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95359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Editar/Remover receita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47364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06201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Consultar estatísticas vendas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2293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Receber sugestoes de gestão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42463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9720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947362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Log-in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165296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Criar conta de cliente (sign-up)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5976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Alterar conta cliente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72501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conta de cliente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 ü</a:t>
                      </a:r>
                      <a:endParaRPr lang="pt-PT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8208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endParaRPr lang="pt-P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874257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Criar conta para Tecnico/ Gestor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974052"/>
                  </a:ext>
                </a:extLst>
              </a:tr>
              <a:tr h="156012">
                <a:tc>
                  <a:txBody>
                    <a:bodyPr/>
                    <a:lstStyle/>
                    <a:p>
                      <a:pPr algn="l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Editar conta de Tecnico</a:t>
                      </a:r>
                    </a:p>
                  </a:txBody>
                  <a:tcPr marL="5601" marR="5601" marT="56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X</a:t>
                      </a:r>
                    </a:p>
                  </a:txBody>
                  <a:tcPr marL="5601" marR="5601" marT="56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87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9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78D62-DF1E-4497-D2D1-4117CE8E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Fontes de Informação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3D8657-086B-2169-6DA1-276D581F5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3000"/>
              <a:t>As receitas e as respetivas fotografias foram retiradas do site Made By Choices (https://madebychoices.pt/).</a:t>
            </a:r>
          </a:p>
          <a:p>
            <a:r>
              <a:rPr lang="pt-PT" sz="3000"/>
              <a:t>As fotografias dos ingredientes foram retiradas do site Continente, as quais sofreram ligeiras alterações, nomeadamente, no nome da marca (para Contigente). </a:t>
            </a:r>
          </a:p>
          <a:p>
            <a:endParaRPr lang="pt-PT" sz="3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05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A19DB-10F0-E3F5-C6A9-DBBFC33A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Notas </a:t>
            </a:r>
            <a:r>
              <a:rPr lang="pt-PT" b="1" dirty="0" err="1"/>
              <a:t>relevativamente</a:t>
            </a:r>
            <a:r>
              <a:rPr lang="pt-PT" b="1" dirty="0"/>
              <a:t> aos casos de uso não implementados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9370E4-8076-6CBE-7B04-893EAF5E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" y="5229225"/>
            <a:ext cx="11000233" cy="2753158"/>
          </a:xfrm>
        </p:spPr>
        <p:txBody>
          <a:bodyPr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O caso de uso “Pesquisar receitas/sugestões”, que tinha prioridade 1 (que corresponde a mais prioritário), apenas não foi implementado porque apenas temos 4 receitas na base de dados e consideramos que não fazia sentido ter essa funcionalidade. Esta seria de fácil implementação, uma vez que na página “Loja” temos essa funcionalidade de pesquisa e filtragem para os produtos.</a:t>
            </a:r>
          </a:p>
          <a:p>
            <a:pPr algn="just">
              <a:lnSpc>
                <a:spcPct val="150000"/>
              </a:lnSpc>
            </a:pPr>
            <a:r>
              <a:rPr lang="pt-PT" sz="2400" dirty="0"/>
              <a:t>O caso de usa relativo à criação de contas de técnico e gestor, decidimos não implementar, porque seria a mesma lógica da criação de conta de utilizador do tipo cliente.</a:t>
            </a:r>
          </a:p>
          <a:p>
            <a:pPr algn="just">
              <a:lnSpc>
                <a:spcPct val="150000"/>
              </a:lnSpc>
            </a:pPr>
            <a:r>
              <a:rPr lang="pt-PT" sz="2400" dirty="0"/>
              <a:t>Os outros dois casos de uso não implementados tinham prioridade 3, ou seja, a mais baixa.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2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F71B5-014F-EB2B-5912-EA2C81FA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Alterações relativamente à especificação inicial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D2ECD3-746F-7308-FA4B-95DEFE4B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7" y="3793350"/>
            <a:ext cx="11000233" cy="4375290"/>
          </a:xfrm>
        </p:spPr>
        <p:txBody>
          <a:bodyPr anchor="ctr"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PT" sz="3000" dirty="0"/>
              <a:t>A implementação não sofreu alterações significativas relativamente à concepção feita. A página que sofreu maiores alterações relativamente à especificação foi a parte das sugestões, pois quisemos tornar esta página mais dinâmica. Caso o utilizador não esteja </a:t>
            </a:r>
            <a:r>
              <a:rPr lang="pt-PT" sz="3000" dirty="0" err="1"/>
              <a:t>logado</a:t>
            </a:r>
            <a:r>
              <a:rPr lang="pt-PT" sz="3000" dirty="0"/>
              <a:t>, aparecem todas as receitas nesta página. Caso esteja, as receitas sugeridas, em destaque, no lado direito da página, correspondem às receitas que cumprem as restrições alimentares do </a:t>
            </a:r>
            <a:r>
              <a:rPr lang="pt-PT" sz="3000" dirty="0" err="1"/>
              <a:t>user</a:t>
            </a:r>
            <a:r>
              <a:rPr lang="pt-PT" sz="3000" dirty="0"/>
              <a:t> </a:t>
            </a:r>
            <a:r>
              <a:rPr lang="pt-PT" sz="3000" dirty="0" err="1"/>
              <a:t>logado</a:t>
            </a:r>
            <a:r>
              <a:rPr lang="pt-PT" sz="3000" dirty="0"/>
              <a:t>. Por exemplo, se o utilizador tiver inserido que é intolerante ao glúten, as receitas sugeridas são receitas que não contêm glúten.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67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938948-6D42-6885-AEBF-CB232FDD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Recursos externos utilizados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950A8E-6E28-96F1-913E-C161CBD7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" y="3250095"/>
            <a:ext cx="5641341" cy="6664515"/>
          </a:xfrm>
        </p:spPr>
        <p:txBody>
          <a:bodyPr anchor="ctr">
            <a:normAutofit/>
          </a:bodyPr>
          <a:lstStyle/>
          <a:p>
            <a:r>
              <a:rPr lang="pt-PT" sz="3000" b="1" dirty="0"/>
              <a:t>Fontes: </a:t>
            </a:r>
            <a:r>
              <a:rPr lang="pt-PT" sz="3000" dirty="0"/>
              <a:t>Todo o texto presente na aplicação é do tipo Verdana, fonte da linguagem CSS. </a:t>
            </a:r>
          </a:p>
          <a:p>
            <a:r>
              <a:rPr lang="pt-PT" sz="3000" b="1" dirty="0"/>
              <a:t>Biblioteca de ícones: </a:t>
            </a:r>
            <a:r>
              <a:rPr lang="pt-PT" sz="3000" dirty="0"/>
              <a:t>Os ícones utilizados na barra de navegação e nos filtros são da biblioteca: </a:t>
            </a:r>
            <a:r>
              <a:rPr lang="pt-PT" sz="3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r>
              <a:rPr lang="pt-PT" sz="3000" dirty="0"/>
              <a:t>. </a:t>
            </a:r>
            <a:endParaRPr lang="pt-PT" sz="3000" b="1" dirty="0"/>
          </a:p>
          <a:p>
            <a:r>
              <a:rPr lang="pt-PT" sz="3000" b="1" dirty="0"/>
              <a:t>Código </a:t>
            </a:r>
            <a:r>
              <a:rPr lang="pt-PT" sz="3000" b="1" dirty="0" err="1"/>
              <a:t>javascript</a:t>
            </a:r>
            <a:r>
              <a:rPr lang="pt-PT" sz="3000" b="1" dirty="0"/>
              <a:t> já existente:</a:t>
            </a:r>
            <a:r>
              <a:rPr lang="pt-PT" sz="3000" dirty="0"/>
              <a:t> </a:t>
            </a:r>
            <a:r>
              <a:rPr lang="pt-PT" sz="3000" dirty="0" err="1"/>
              <a:t>slideshow</a:t>
            </a:r>
            <a:r>
              <a:rPr lang="pt-PT" sz="3000" dirty="0"/>
              <a:t>, chart.js, </a:t>
            </a:r>
            <a:r>
              <a:rPr lang="pt-PT" sz="3000" dirty="0" err="1"/>
              <a:t>jsPDF</a:t>
            </a: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62F526-5F8C-D90B-0826-1CB915D1C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83" t="27638" r="2292" b="32917"/>
          <a:stretch/>
        </p:blipFill>
        <p:spPr>
          <a:xfrm>
            <a:off x="6979551" y="4605283"/>
            <a:ext cx="2206099" cy="37293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3447D9-147E-B967-80F8-2B8AEF5A1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" t="27579" r="78750" b="29028"/>
          <a:stretch/>
        </p:blipFill>
        <p:spPr>
          <a:xfrm>
            <a:off x="9335142" y="4885504"/>
            <a:ext cx="2351752" cy="2975919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6CD07E1-D3C1-E731-1D28-8817DC790154}"/>
              </a:ext>
            </a:extLst>
          </p:cNvPr>
          <p:cNvSpPr/>
          <p:nvPr/>
        </p:nvSpPr>
        <p:spPr>
          <a:xfrm>
            <a:off x="6093029" y="6469961"/>
            <a:ext cx="787400" cy="543840"/>
          </a:xfrm>
          <a:prstGeom prst="rightArrow">
            <a:avLst/>
          </a:prstGeom>
          <a:noFill/>
          <a:ln>
            <a:solidFill>
              <a:srgbClr val="0D21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2392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PT" sz="2900" dirty="0"/>
              <a:t>A palavra-passe da conta de cada utilizador é encriptada usando a função md5 da linguagem PHP, assim as palavras passes não aparecem na base de dados. No entanto, é de salientar que numa aplicação real, esta não devia ser a função utilizada, porque existem algoritmos que conseguem reverter este algoritmo.</a:t>
            </a:r>
          </a:p>
          <a:p>
            <a:pPr algn="just">
              <a:lnSpc>
                <a:spcPct val="170000"/>
              </a:lnSpc>
            </a:pPr>
            <a:r>
              <a:rPr lang="pt-PT" sz="2900" dirty="0"/>
              <a:t>Uso de variáveis de sessão: </a:t>
            </a:r>
          </a:p>
          <a:p>
            <a:pPr lvl="1" algn="just">
              <a:lnSpc>
                <a:spcPct val="170000"/>
              </a:lnSpc>
            </a:pPr>
            <a:r>
              <a:rPr lang="pt-PT" sz="2900" dirty="0"/>
              <a:t>Para guardar o utilizador que está </a:t>
            </a:r>
            <a:r>
              <a:rPr lang="pt-PT" sz="2900" dirty="0" err="1"/>
              <a:t>logado</a:t>
            </a:r>
            <a:r>
              <a:rPr lang="pt-PT" sz="2900" dirty="0"/>
              <a:t> e, assim, permitir a mudança de separadores sem perder informação, bem como fechar o separador da loja e voltar a abrir e manter a sessão </a:t>
            </a:r>
            <a:r>
              <a:rPr lang="pt-PT" sz="2900" dirty="0" err="1"/>
              <a:t>logada</a:t>
            </a:r>
            <a:r>
              <a:rPr lang="pt-PT" sz="2900" dirty="0"/>
              <a:t>.</a:t>
            </a:r>
          </a:p>
          <a:p>
            <a:pPr lvl="1" algn="just">
              <a:lnSpc>
                <a:spcPct val="170000"/>
              </a:lnSpc>
            </a:pPr>
            <a:r>
              <a:rPr lang="pt-PT" sz="2900" dirty="0"/>
              <a:t>Para controlar o acesso a certas páginas apenas acessíveis a certos tipos de utilizadores. Por exemplo, a página das estatísticas apenas é acessível ao utilizador do tipo administrador.</a:t>
            </a:r>
          </a:p>
          <a:p>
            <a:pPr lvl="1" algn="just">
              <a:lnSpc>
                <a:spcPct val="170000"/>
              </a:lnSpc>
            </a:pPr>
            <a:r>
              <a:rPr lang="pt-PT" sz="2900" dirty="0"/>
              <a:t>Para apresentar sugestões personalizadas de receitas, de acordo com o </a:t>
            </a:r>
            <a:r>
              <a:rPr lang="pt-PT" sz="2900" dirty="0" err="1"/>
              <a:t>user</a:t>
            </a:r>
            <a:r>
              <a:rPr lang="pt-PT" sz="2900" dirty="0"/>
              <a:t> que está </a:t>
            </a:r>
            <a:r>
              <a:rPr lang="pt-PT" sz="2900" dirty="0" err="1"/>
              <a:t>logado</a:t>
            </a:r>
            <a:r>
              <a:rPr lang="pt-PT" sz="2900" dirty="0"/>
              <a:t>.</a:t>
            </a:r>
          </a:p>
          <a:p>
            <a:pPr lvl="1" algn="just">
              <a:lnSpc>
                <a:spcPct val="170000"/>
              </a:lnSpc>
            </a:pPr>
            <a:r>
              <a:rPr lang="pt-PT" sz="2900" dirty="0"/>
              <a:t>Sempre que um </a:t>
            </a:r>
            <a:r>
              <a:rPr lang="pt-PT" sz="2900" dirty="0" err="1"/>
              <a:t>form</a:t>
            </a:r>
            <a:r>
              <a:rPr lang="pt-PT" sz="2900" dirty="0"/>
              <a:t> for apresentado, por exemplo, ao criar uma conta, se algum dos parâmetros der erro,  os parâmetros já introduzidos são preenchidos automaticamente usando as variáveis de sessão.</a:t>
            </a:r>
          </a:p>
          <a:p>
            <a:pPr algn="just"/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E1E1F0-8FD3-4079-33B8-27BED3F8CAE3}"/>
              </a:ext>
            </a:extLst>
          </p:cNvPr>
          <p:cNvSpPr txBox="1"/>
          <p:nvPr/>
        </p:nvSpPr>
        <p:spPr>
          <a:xfrm>
            <a:off x="892635" y="2689579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u="sng" dirty="0"/>
              <a:t>Geral</a:t>
            </a:r>
          </a:p>
        </p:txBody>
      </p:sp>
    </p:spTree>
    <p:extLst>
      <p:ext uri="{BB962C8B-B14F-4D97-AF65-F5344CB8AC3E}">
        <p14:creationId xmlns:p14="http://schemas.microsoft.com/office/powerpoint/2010/main" val="755278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7" y="3869410"/>
            <a:ext cx="11000233" cy="3569154"/>
          </a:xfrm>
        </p:spPr>
        <p:txBody>
          <a:bodyPr anchor="ctr">
            <a:normAutofit/>
          </a:bodyPr>
          <a:lstStyle/>
          <a:p>
            <a:pPr algn="just">
              <a:lnSpc>
                <a:spcPct val="170000"/>
              </a:lnSpc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E2E27F4-CCF7-DA2F-C661-B8683156482E}"/>
              </a:ext>
            </a:extLst>
          </p:cNvPr>
          <p:cNvSpPr txBox="1"/>
          <p:nvPr/>
        </p:nvSpPr>
        <p:spPr>
          <a:xfrm>
            <a:off x="709755" y="2644314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u="sng" dirty="0"/>
              <a:t>Geral</a:t>
            </a:r>
          </a:p>
        </p:txBody>
      </p:sp>
      <p:sp>
        <p:nvSpPr>
          <p:cNvPr id="35" name="Marcador de Posição de Conteúdo 2">
            <a:extLst>
              <a:ext uri="{FF2B5EF4-FFF2-40B4-BE49-F238E27FC236}">
                <a16:creationId xmlns:a16="http://schemas.microsoft.com/office/drawing/2014/main" id="{4912AE7F-6C77-B955-43C7-97473B5EB925}"/>
              </a:ext>
            </a:extLst>
          </p:cNvPr>
          <p:cNvSpPr txBox="1">
            <a:spLocks/>
          </p:cNvSpPr>
          <p:nvPr/>
        </p:nvSpPr>
        <p:spPr>
          <a:xfrm>
            <a:off x="597407" y="4024995"/>
            <a:ext cx="11000233" cy="167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PT" sz="3000" dirty="0"/>
              <a:t>No canto direito da barra de navegação, podemos ver o nome do utilizador </a:t>
            </a:r>
            <a:r>
              <a:rPr lang="pt-PT" sz="3000" dirty="0" err="1"/>
              <a:t>logado</a:t>
            </a:r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98F41A7-5060-5AD4-6D68-6E2345586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29" t="17224" r="1758" b="74539"/>
          <a:stretch/>
        </p:blipFill>
        <p:spPr>
          <a:xfrm>
            <a:off x="3910077" y="4814176"/>
            <a:ext cx="1220724" cy="5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5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pt-PT" sz="3000" dirty="0"/>
              <a:t>Consegue filtrar os produtos mostrados pela família a que pertencem, restrições alimentares associadas e preços mínimo e máximo.</a:t>
            </a:r>
          </a:p>
          <a:p>
            <a:pPr algn="just">
              <a:lnSpc>
                <a:spcPct val="170000"/>
              </a:lnSpc>
            </a:pPr>
            <a:r>
              <a:rPr lang="pt-PT" sz="3000" dirty="0"/>
              <a:t>Pode pesquisar se um produto existe ou não na loja escrevendo o seu nome na barra                                 . É de salientar que para pesquisar, por exemplo, as farinhas pode escrever: Farinha, farinha, </a:t>
            </a:r>
            <a:r>
              <a:rPr lang="pt-PT" sz="3000" dirty="0" err="1"/>
              <a:t>arinh</a:t>
            </a:r>
            <a:r>
              <a:rPr lang="pt-PT" sz="3000" dirty="0"/>
              <a:t> ou outras variações.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807050-8122-6B61-E01D-886872BD2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7" t="17309" r="91847" b="72748"/>
          <a:stretch/>
        </p:blipFill>
        <p:spPr>
          <a:xfrm>
            <a:off x="709755" y="2246898"/>
            <a:ext cx="1530525" cy="10314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39FA61-7937-2C3C-96A9-E5DD3FF1A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40321" r="76250" b="49735"/>
          <a:stretch/>
        </p:blipFill>
        <p:spPr>
          <a:xfrm>
            <a:off x="3172748" y="6177539"/>
            <a:ext cx="2656552" cy="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1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807050-8122-6B61-E01D-886872BD2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1" t="17681" r="80647" b="72376"/>
          <a:stretch/>
        </p:blipFill>
        <p:spPr>
          <a:xfrm>
            <a:off x="709755" y="2303279"/>
            <a:ext cx="2305226" cy="1031422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PT" sz="3000" dirty="0"/>
              <a:t>Como já foi referido, caso o utilizador esteja </a:t>
            </a:r>
            <a:r>
              <a:rPr lang="pt-PT" sz="3000" dirty="0" err="1"/>
              <a:t>logado</a:t>
            </a:r>
            <a:r>
              <a:rPr lang="pt-PT" sz="3000" dirty="0"/>
              <a:t>, as receitas sugeridas têm em conta as restrições alimentares do utilizador.</a:t>
            </a:r>
          </a:p>
          <a:p>
            <a:pPr algn="just"/>
            <a:endParaRPr lang="pt-PT" sz="3000" dirty="0"/>
          </a:p>
        </p:txBody>
      </p:sp>
    </p:spTree>
    <p:extLst>
      <p:ext uri="{BB962C8B-B14F-4D97-AF65-F5344CB8AC3E}">
        <p14:creationId xmlns:p14="http://schemas.microsoft.com/office/powerpoint/2010/main" val="1997345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807050-8122-6B61-E01D-886872BD2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2" t="17886" r="16080" b="72599"/>
          <a:stretch/>
        </p:blipFill>
        <p:spPr>
          <a:xfrm>
            <a:off x="777240" y="2210520"/>
            <a:ext cx="927101" cy="987010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PT" sz="3000" dirty="0"/>
              <a:t>O utilizador pode:</a:t>
            </a:r>
          </a:p>
          <a:p>
            <a:pPr lvl="1" algn="just">
              <a:lnSpc>
                <a:spcPct val="170000"/>
              </a:lnSpc>
            </a:pPr>
            <a:r>
              <a:rPr lang="pt-PT" sz="2467" dirty="0"/>
              <a:t>Diminuir ou aumentar a quantidade do produto que adicionou anteriormente ao carrinho. </a:t>
            </a:r>
          </a:p>
          <a:p>
            <a:pPr lvl="1" algn="just">
              <a:lnSpc>
                <a:spcPct val="170000"/>
              </a:lnSpc>
            </a:pPr>
            <a:r>
              <a:rPr lang="pt-PT" sz="2467" dirty="0"/>
              <a:t>Eliminar uma linha completamente do carrinho.</a:t>
            </a:r>
          </a:p>
          <a:p>
            <a:pPr algn="just"/>
            <a:endParaRPr lang="pt-PT" sz="3000" dirty="0"/>
          </a:p>
        </p:txBody>
      </p:sp>
    </p:spTree>
    <p:extLst>
      <p:ext uri="{BB962C8B-B14F-4D97-AF65-F5344CB8AC3E}">
        <p14:creationId xmlns:p14="http://schemas.microsoft.com/office/powerpoint/2010/main" val="4158585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PT" sz="3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06007B-A510-F97F-9D9E-BA7647369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17" t="52013" r="4480" b="42350"/>
          <a:stretch/>
        </p:blipFill>
        <p:spPr>
          <a:xfrm>
            <a:off x="591312" y="2568380"/>
            <a:ext cx="1790342" cy="561876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A89F6B2D-759C-2965-4288-548FD79F7FB0}"/>
              </a:ext>
            </a:extLst>
          </p:cNvPr>
          <p:cNvSpPr txBox="1">
            <a:spLocks/>
          </p:cNvSpPr>
          <p:nvPr/>
        </p:nvSpPr>
        <p:spPr>
          <a:xfrm>
            <a:off x="902207" y="36570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PT" sz="3000" dirty="0"/>
              <a:t>Na página das estatísticas, queremos salientar os gráficos criados, do tipo </a:t>
            </a:r>
            <a:r>
              <a:rPr lang="pt-PT" sz="3000" i="1" dirty="0"/>
              <a:t>pie-</a:t>
            </a:r>
            <a:r>
              <a:rPr lang="pt-PT" sz="3000" i="1" dirty="0" err="1"/>
              <a:t>chart</a:t>
            </a:r>
            <a:r>
              <a:rPr lang="pt-PT" sz="3000" dirty="0"/>
              <a:t> e </a:t>
            </a:r>
            <a:r>
              <a:rPr lang="pt-PT" sz="3000" i="1" dirty="0"/>
              <a:t>bar-</a:t>
            </a:r>
            <a:r>
              <a:rPr lang="pt-PT" sz="3000" i="1" dirty="0" err="1"/>
              <a:t>chart</a:t>
            </a:r>
            <a:r>
              <a:rPr lang="pt-PT" sz="3000" i="1" dirty="0"/>
              <a:t>, </a:t>
            </a:r>
            <a:r>
              <a:rPr lang="pt-PT" sz="3000" dirty="0"/>
              <a:t>criados com recurso à biblioteca Chart.js.</a:t>
            </a:r>
          </a:p>
          <a:p>
            <a:pPr algn="just">
              <a:lnSpc>
                <a:spcPct val="170000"/>
              </a:lnSpc>
            </a:pPr>
            <a:r>
              <a:rPr lang="pt-PT" sz="3000" dirty="0"/>
              <a:t>Também acrescentamos a possibilidade de gerar um relatório, clicando no botão .                             , uma vez que este recurso é bastante importante num contexto empresarial real.</a:t>
            </a:r>
            <a:endParaRPr lang="pt-PT" sz="2467" dirty="0"/>
          </a:p>
          <a:p>
            <a:pPr algn="just"/>
            <a:endParaRPr lang="pt-PT" sz="30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3176E84-0174-53B0-C228-3685189D1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29" t="43565" r="30000" b="47956"/>
          <a:stretch/>
        </p:blipFill>
        <p:spPr>
          <a:xfrm>
            <a:off x="4165600" y="7467599"/>
            <a:ext cx="2654300" cy="5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59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Aspetos que queremos salientar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PT" sz="3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06007B-A510-F97F-9D9E-BA7647369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17" t="52013" r="4480" b="42350"/>
          <a:stretch/>
        </p:blipFill>
        <p:spPr>
          <a:xfrm>
            <a:off x="591312" y="2568380"/>
            <a:ext cx="1790342" cy="561876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A89F6B2D-759C-2965-4288-548FD79F7FB0}"/>
              </a:ext>
            </a:extLst>
          </p:cNvPr>
          <p:cNvSpPr txBox="1">
            <a:spLocks/>
          </p:cNvSpPr>
          <p:nvPr/>
        </p:nvSpPr>
        <p:spPr>
          <a:xfrm>
            <a:off x="902207" y="36570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PT" sz="3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3457AC-5395-12D1-B0C3-75E57E45DE6F}"/>
              </a:ext>
            </a:extLst>
          </p:cNvPr>
          <p:cNvSpPr txBox="1"/>
          <p:nvPr/>
        </p:nvSpPr>
        <p:spPr>
          <a:xfrm>
            <a:off x="310895" y="3387510"/>
            <a:ext cx="11439145" cy="1567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PT" sz="3000" dirty="0"/>
              <a:t>Ao clicar no botão, é feito o download automaticamente de um relatório com os seguintes dados: 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7BB97CF-5D8C-D175-F907-49835AEE9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8" t="23117" r="47604" b="31116"/>
          <a:stretch/>
        </p:blipFill>
        <p:spPr>
          <a:xfrm>
            <a:off x="7608384" y="4764618"/>
            <a:ext cx="3681409" cy="3927121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510BEFDD-662D-09A4-337D-447F083CC881}"/>
              </a:ext>
            </a:extLst>
          </p:cNvPr>
          <p:cNvSpPr txBox="1"/>
          <p:nvPr/>
        </p:nvSpPr>
        <p:spPr>
          <a:xfrm>
            <a:off x="310895" y="5028131"/>
            <a:ext cx="6001255" cy="4706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PT" sz="3000" dirty="0"/>
              <a:t>Apenas incluímos estes dois tipos de dados (um valor retirado da base de dados e um gráfico), mas seria facilmente escalável para os restantes dados apresentados nas páginas das estatísticas.</a:t>
            </a:r>
          </a:p>
        </p:txBody>
      </p:sp>
    </p:spTree>
    <p:extLst>
      <p:ext uri="{BB962C8B-B14F-4D97-AF65-F5344CB8AC3E}">
        <p14:creationId xmlns:p14="http://schemas.microsoft.com/office/powerpoint/2010/main" val="376945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3CA24-692D-2942-0901-607046F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b="1" dirty="0"/>
              <a:t>Modelo de Dados</a:t>
            </a:r>
          </a:p>
        </p:txBody>
      </p:sp>
      <p:sp>
        <p:nvSpPr>
          <p:cNvPr id="4" name="Retângulo 3" descr="user_types&#10;">
            <a:extLst>
              <a:ext uri="{FF2B5EF4-FFF2-40B4-BE49-F238E27FC236}">
                <a16:creationId xmlns:a16="http://schemas.microsoft.com/office/drawing/2014/main" id="{2D2BBFE4-5D29-EE06-F2E9-7942936D1BC6}"/>
              </a:ext>
            </a:extLst>
          </p:cNvPr>
          <p:cNvSpPr/>
          <p:nvPr/>
        </p:nvSpPr>
        <p:spPr>
          <a:xfrm>
            <a:off x="310551" y="3841542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user_types</a:t>
            </a:r>
            <a:endParaRPr lang="pt-PT" dirty="0"/>
          </a:p>
        </p:txBody>
      </p:sp>
      <p:sp>
        <p:nvSpPr>
          <p:cNvPr id="5" name="Retângulo 4" descr="user_types&#10;">
            <a:extLst>
              <a:ext uri="{FF2B5EF4-FFF2-40B4-BE49-F238E27FC236}">
                <a16:creationId xmlns:a16="http://schemas.microsoft.com/office/drawing/2014/main" id="{E6E0CA18-2F98-4EB7-9030-A09039939806}"/>
              </a:ext>
            </a:extLst>
          </p:cNvPr>
          <p:cNvSpPr/>
          <p:nvPr/>
        </p:nvSpPr>
        <p:spPr>
          <a:xfrm>
            <a:off x="2302637" y="4668857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users</a:t>
            </a:r>
            <a:endParaRPr lang="pt-PT" dirty="0"/>
          </a:p>
        </p:txBody>
      </p:sp>
      <p:sp>
        <p:nvSpPr>
          <p:cNvPr id="6" name="Retângulo 5" descr="user_types&#10;">
            <a:extLst>
              <a:ext uri="{FF2B5EF4-FFF2-40B4-BE49-F238E27FC236}">
                <a16:creationId xmlns:a16="http://schemas.microsoft.com/office/drawing/2014/main" id="{19FD60C5-1EE2-C1D5-4F90-93A047FB2EC5}"/>
              </a:ext>
            </a:extLst>
          </p:cNvPr>
          <p:cNvSpPr/>
          <p:nvPr/>
        </p:nvSpPr>
        <p:spPr>
          <a:xfrm>
            <a:off x="9830106" y="4898137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products</a:t>
            </a:r>
            <a:endParaRPr lang="pt-PT" dirty="0"/>
          </a:p>
        </p:txBody>
      </p:sp>
      <p:sp>
        <p:nvSpPr>
          <p:cNvPr id="7" name="Retângulo 6" descr="user_types&#10;">
            <a:extLst>
              <a:ext uri="{FF2B5EF4-FFF2-40B4-BE49-F238E27FC236}">
                <a16:creationId xmlns:a16="http://schemas.microsoft.com/office/drawing/2014/main" id="{42106EFD-58F8-3B6A-154C-967831BC048D}"/>
              </a:ext>
            </a:extLst>
          </p:cNvPr>
          <p:cNvSpPr/>
          <p:nvPr/>
        </p:nvSpPr>
        <p:spPr>
          <a:xfrm>
            <a:off x="4790021" y="5564718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orders</a:t>
            </a:r>
            <a:endParaRPr lang="pt-PT" dirty="0"/>
          </a:p>
        </p:txBody>
      </p:sp>
      <p:sp>
        <p:nvSpPr>
          <p:cNvPr id="8" name="Retângulo 7" descr="user_types&#10;">
            <a:extLst>
              <a:ext uri="{FF2B5EF4-FFF2-40B4-BE49-F238E27FC236}">
                <a16:creationId xmlns:a16="http://schemas.microsoft.com/office/drawing/2014/main" id="{67866798-9E06-F367-8E89-66F8AA6F599D}"/>
              </a:ext>
            </a:extLst>
          </p:cNvPr>
          <p:cNvSpPr/>
          <p:nvPr/>
        </p:nvSpPr>
        <p:spPr>
          <a:xfrm>
            <a:off x="7021593" y="7112700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shopping_cart</a:t>
            </a:r>
            <a:endParaRPr lang="pt-PT" dirty="0"/>
          </a:p>
        </p:txBody>
      </p:sp>
      <p:sp>
        <p:nvSpPr>
          <p:cNvPr id="9" name="Retângulo 8" descr="user_types&#10;">
            <a:extLst>
              <a:ext uri="{FF2B5EF4-FFF2-40B4-BE49-F238E27FC236}">
                <a16:creationId xmlns:a16="http://schemas.microsoft.com/office/drawing/2014/main" id="{A03FBAD2-D1A6-F865-FDCC-FD8725248F37}"/>
              </a:ext>
            </a:extLst>
          </p:cNvPr>
          <p:cNvSpPr/>
          <p:nvPr/>
        </p:nvSpPr>
        <p:spPr>
          <a:xfrm>
            <a:off x="5492151" y="3945128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statistics</a:t>
            </a:r>
            <a:endParaRPr lang="pt-PT" dirty="0"/>
          </a:p>
        </p:txBody>
      </p:sp>
      <p:sp>
        <p:nvSpPr>
          <p:cNvPr id="10" name="Retângulo 9" descr="user_types&#10;">
            <a:extLst>
              <a:ext uri="{FF2B5EF4-FFF2-40B4-BE49-F238E27FC236}">
                <a16:creationId xmlns:a16="http://schemas.microsoft.com/office/drawing/2014/main" id="{C4578423-8A43-0C17-31AB-6595074D79CE}"/>
              </a:ext>
            </a:extLst>
          </p:cNvPr>
          <p:cNvSpPr/>
          <p:nvPr/>
        </p:nvSpPr>
        <p:spPr>
          <a:xfrm>
            <a:off x="7353607" y="5964089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orders_lines</a:t>
            </a:r>
            <a:endParaRPr lang="pt-PT" dirty="0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F8FB4D3-5886-20C5-C6D2-1B042CF6EA69}"/>
              </a:ext>
            </a:extLst>
          </p:cNvPr>
          <p:cNvCxnSpPr>
            <a:cxnSpLocks/>
          </p:cNvCxnSpPr>
          <p:nvPr/>
        </p:nvCxnSpPr>
        <p:spPr>
          <a:xfrm flipH="1" flipV="1">
            <a:off x="1306594" y="4441786"/>
            <a:ext cx="996043" cy="53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57463EF5-A909-35EE-9A86-AF700DD87C44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 flipV="1">
            <a:off x="4294723" y="4958349"/>
            <a:ext cx="495298" cy="89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EDAF6734-53A4-DCE5-06F3-6569D4E9616B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6782107" y="5854210"/>
            <a:ext cx="571500" cy="39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E2D8D4F5-307E-3ADD-8478-C3390C928744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9345693" y="5187629"/>
            <a:ext cx="484413" cy="106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839C3835-A19A-6106-AC6F-10AE909D6FF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98680" y="7402192"/>
            <a:ext cx="3722913" cy="54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4BB7030D-08D0-EF44-582D-93FBAA85710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298680" y="5247840"/>
            <a:ext cx="0" cy="220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67C941B7-730C-9156-249A-103B91EB633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013679" y="7401004"/>
            <a:ext cx="1823354" cy="1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27357A54-EDD9-C3DF-682F-D9C9994A159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0826149" y="5477120"/>
            <a:ext cx="10884" cy="195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ângulo 18" descr="user_types&#10;">
            <a:extLst>
              <a:ext uri="{FF2B5EF4-FFF2-40B4-BE49-F238E27FC236}">
                <a16:creationId xmlns:a16="http://schemas.microsoft.com/office/drawing/2014/main" id="{659B4B2F-ECB7-CE60-1F90-DB04C49FDDFF}"/>
              </a:ext>
            </a:extLst>
          </p:cNvPr>
          <p:cNvSpPr/>
          <p:nvPr/>
        </p:nvSpPr>
        <p:spPr>
          <a:xfrm>
            <a:off x="9830106" y="3284839"/>
            <a:ext cx="1992086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recipes</a:t>
            </a:r>
            <a:endParaRPr lang="pt-PT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501A79F3-DAE4-22AE-D992-C8A4DE3D364B}"/>
              </a:ext>
            </a:extLst>
          </p:cNvPr>
          <p:cNvCxnSpPr>
            <a:cxnSpLocks/>
            <a:stCxn id="6" idx="0"/>
            <a:endCxn id="19" idx="2"/>
          </p:cNvCxnSpPr>
          <p:nvPr/>
        </p:nvCxnSpPr>
        <p:spPr>
          <a:xfrm flipV="1">
            <a:off x="10826149" y="3863822"/>
            <a:ext cx="0" cy="103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65BE6D46-A50A-2075-555F-C1018CDDC332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V="1">
            <a:off x="5786064" y="4524111"/>
            <a:ext cx="702130" cy="1040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ângulo 21" descr="user_types&#10;">
            <a:extLst>
              <a:ext uri="{FF2B5EF4-FFF2-40B4-BE49-F238E27FC236}">
                <a16:creationId xmlns:a16="http://schemas.microsoft.com/office/drawing/2014/main" id="{1F594B73-2103-1993-B51C-7871FBFADE61}"/>
              </a:ext>
            </a:extLst>
          </p:cNvPr>
          <p:cNvSpPr/>
          <p:nvPr/>
        </p:nvSpPr>
        <p:spPr>
          <a:xfrm>
            <a:off x="2814265" y="3623150"/>
            <a:ext cx="2269670" cy="57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err="1"/>
              <a:t>dietary_restrictions</a:t>
            </a:r>
            <a:endParaRPr lang="pt-PT" dirty="0"/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3D7AC58D-2995-DD05-162F-82772293D7DC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flipV="1">
            <a:off x="3298680" y="4202133"/>
            <a:ext cx="650420" cy="46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22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Gestão do projeto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PT" sz="3000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421009F-F98A-0A1D-39A8-F7BB54985CC1}"/>
              </a:ext>
            </a:extLst>
          </p:cNvPr>
          <p:cNvSpPr txBox="1">
            <a:spLocks/>
          </p:cNvSpPr>
          <p:nvPr/>
        </p:nvSpPr>
        <p:spPr>
          <a:xfrm>
            <a:off x="-3048" y="3657038"/>
            <a:ext cx="12135819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Como somos um grupo de 3 elementos, usamos o GitHub para controlar as versões do código desenvolvido e toda a gente ter acesso à versão mais atualizada.</a:t>
            </a:r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  <a:p>
            <a:pPr marL="0" indent="0" algn="just">
              <a:buNone/>
            </a:pPr>
            <a:endParaRPr lang="pt-PT" sz="3000" dirty="0"/>
          </a:p>
          <a:p>
            <a:pPr marL="0" indent="0" algn="just">
              <a:buNone/>
            </a:pPr>
            <a:endParaRPr lang="pt-PT" sz="3000" dirty="0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dirty="0"/>
              <a:t>Todos os dias, durante o desenvolvimento do código, reuníamos em chamada para relatar o que tínhamos feito e testar tudo junto até então.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00F29D-BA57-FE40-A31E-2E64EF846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1" t="28087" r="14895" b="6251"/>
          <a:stretch/>
        </p:blipFill>
        <p:spPr>
          <a:xfrm>
            <a:off x="2667001" y="4889471"/>
            <a:ext cx="7937499" cy="38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9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458A6-5F44-3F71-6B21-3ED9A30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7517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 dirty="0"/>
              <a:t>Reflexões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39CF9-E3C4-0874-7D92-5EDAAA47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224474"/>
            <a:ext cx="11000233" cy="527004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endParaRPr lang="pt-PT" sz="3000" dirty="0"/>
          </a:p>
          <a:p>
            <a:pPr algn="just">
              <a:lnSpc>
                <a:spcPct val="170000"/>
              </a:lnSpc>
            </a:pPr>
            <a:endParaRPr lang="pt-PT" sz="3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CE68040-D331-3275-CB99-8CEC5564AB4C}"/>
              </a:ext>
            </a:extLst>
          </p:cNvPr>
          <p:cNvSpPr txBox="1">
            <a:spLocks/>
          </p:cNvSpPr>
          <p:nvPr/>
        </p:nvSpPr>
        <p:spPr>
          <a:xfrm>
            <a:off x="749807" y="3504638"/>
            <a:ext cx="11000233" cy="614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No geral, estamos muito satisfeitos com o trabalho que desenvolvemos e vermos que fomos capazes, com o conhecimento adquirido nesta cadeira, de criar uma aplicação que poderia ser utilizada, em grande parte, num contexto empresarial real.</a:t>
            </a:r>
          </a:p>
          <a:p>
            <a:pPr algn="just"/>
            <a:r>
              <a:rPr lang="pt-PT" sz="3000" dirty="0"/>
              <a:t>Como aspetos a melhorar sugerimos, por exemplo, a utilização de Ajax na página da loja. Ao carregar em “Adicionar ao carrinho”, vemos que a página é recarregada e volta ao início da loja, isto podia ser evitado com Ajax, pois esta linguagem permite atualizações rápidas na página sem ser necessário recarregá-la.</a:t>
            </a:r>
          </a:p>
          <a:p>
            <a:pPr algn="just"/>
            <a:endParaRPr lang="pt-PT" sz="3000" dirty="0"/>
          </a:p>
        </p:txBody>
      </p:sp>
    </p:spTree>
    <p:extLst>
      <p:ext uri="{BB962C8B-B14F-4D97-AF65-F5344CB8AC3E}">
        <p14:creationId xmlns:p14="http://schemas.microsoft.com/office/powerpoint/2010/main" val="314834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A6A6C-62B5-15E6-438F-420EE93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/>
              <a:t>Modelo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05BC7F-0905-7E7E-EBD2-239A0C4F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175510"/>
            <a:ext cx="11706225" cy="74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477537-9A84-1D2A-3C3A-2F857D75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Operações CRUD e outras entidades paramétricas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0C9387-EE49-62CA-0874-3ED5CD32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endParaRPr lang="pt-PT" sz="3000"/>
          </a:p>
          <a:p>
            <a:r>
              <a:rPr lang="pt-PT" sz="3000"/>
              <a:t>O modelo tem as seguintes entidades, que vão sofrer operações CRUD: users, products, orders (e order_lines, statistics, shopping_cart).</a:t>
            </a:r>
          </a:p>
          <a:p>
            <a:r>
              <a:rPr lang="pt-PT" sz="3000"/>
              <a:t>As seguintes entidades serão paramétricas, ou seja, serão geridos diretamente na base de dados com o phppgadmin e não sofrerão alterações durante a aplicação: user_type, recipes, dietary_restrictions.</a:t>
            </a:r>
          </a:p>
          <a:p>
            <a:endParaRPr lang="pt-PT" sz="3000"/>
          </a:p>
          <a:p>
            <a:endParaRPr lang="pt-PT" sz="3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1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0458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69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477537-9A84-1D2A-3C3A-2F857D75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17153"/>
            <a:ext cx="11003280" cy="2470332"/>
          </a:xfrm>
        </p:spPr>
        <p:txBody>
          <a:bodyPr anchor="ctr">
            <a:normAutofit/>
          </a:bodyPr>
          <a:lstStyle/>
          <a:p>
            <a:r>
              <a:rPr lang="pt-PT" b="1"/>
              <a:t>Restrições de integridade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9064"/>
            <a:ext cx="242107" cy="2044813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0C9387-EE49-62CA-0874-3ED5CD32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4150179"/>
            <a:ext cx="11000233" cy="5328829"/>
          </a:xfrm>
        </p:spPr>
        <p:txBody>
          <a:bodyPr anchor="ctr">
            <a:normAutofit/>
          </a:bodyPr>
          <a:lstStyle/>
          <a:p>
            <a:r>
              <a:rPr lang="pt-PT" sz="2100"/>
              <a:t>Todos as entidades da base de dados terão uma chave primária, ou seja, uma chave que distingue todos os elementos da mesma tabela entre si. </a:t>
            </a:r>
          </a:p>
          <a:p>
            <a:r>
              <a:rPr lang="pt-PT" sz="2100"/>
              <a:t>Alguns parâmetros das diferentes tabelas serão chaves estrangeiras (CE), ou seja, referem-se a parâmetros de outras. Em detalhe:</a:t>
            </a:r>
          </a:p>
          <a:p>
            <a:r>
              <a:rPr lang="pt-PT" sz="2100"/>
              <a:t>A tabela users tem duas CE, uma para a o user_type, que identifica se é cliente/gestor, etc e outra para dietary_restrictions, para identificar as restrições alimentares de cada utilizador.</a:t>
            </a:r>
          </a:p>
          <a:p>
            <a:r>
              <a:rPr lang="pt-PT" sz="2100"/>
              <a:t>A tabela orders tem uma CE para a tabela users, para se associar a encomenda ao seu utilizador.</a:t>
            </a:r>
          </a:p>
          <a:p>
            <a:r>
              <a:rPr lang="pt-PT" sz="2100"/>
              <a:t>A tabela order_lines tem duas CE: para orders e a para products.</a:t>
            </a:r>
          </a:p>
          <a:p>
            <a:r>
              <a:rPr lang="pt-PT" sz="2100"/>
              <a:t>A tabela recipes tem uma CE para o products, esta será um vetor, uma vez que uma receita tem vários produtos.</a:t>
            </a:r>
          </a:p>
          <a:p>
            <a:r>
              <a:rPr lang="pt-PT" sz="2100"/>
              <a:t>A tabela products tem uma CE para dietary_restrictions, com as restrições alimentares associadas a cada produto.</a:t>
            </a:r>
          </a:p>
          <a:p>
            <a:r>
              <a:rPr lang="pt-PT" sz="2100"/>
              <a:t>A tabela shopping_cart tem duas chaves estrangeiras, uma para products e outra para users.</a:t>
            </a:r>
          </a:p>
          <a:p>
            <a:endParaRPr lang="pt-PT" sz="2100"/>
          </a:p>
          <a:p>
            <a:endParaRPr lang="pt-PT" sz="2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14610"/>
            <a:ext cx="12192000" cy="543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26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o 3">
      <a:dk1>
        <a:sysClr val="windowText" lastClr="000000"/>
      </a:dk1>
      <a:lt1>
        <a:sysClr val="window" lastClr="FFFFFF"/>
      </a:lt1>
      <a:dk2>
        <a:srgbClr val="0D2137"/>
      </a:dk2>
      <a:lt2>
        <a:srgbClr val="E7E6E6"/>
      </a:lt2>
      <a:accent1>
        <a:srgbClr val="4472C4"/>
      </a:accent1>
      <a:accent2>
        <a:srgbClr val="ED7D31"/>
      </a:accent2>
      <a:accent3>
        <a:srgbClr val="0D213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D2137"/>
    </a:dk2>
    <a:lt2>
      <a:srgbClr val="E7E6E6"/>
    </a:lt2>
    <a:accent1>
      <a:srgbClr val="4472C4"/>
    </a:accent1>
    <a:accent2>
      <a:srgbClr val="ED7D31"/>
    </a:accent2>
    <a:accent3>
      <a:srgbClr val="0D2137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D2137"/>
    </a:dk2>
    <a:lt2>
      <a:srgbClr val="E7E6E6"/>
    </a:lt2>
    <a:accent1>
      <a:srgbClr val="4472C4"/>
    </a:accent1>
    <a:accent2>
      <a:srgbClr val="ED7D31"/>
    </a:accent2>
    <a:accent3>
      <a:srgbClr val="0D2137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D2137"/>
    </a:dk2>
    <a:lt2>
      <a:srgbClr val="E7E6E6"/>
    </a:lt2>
    <a:accent1>
      <a:srgbClr val="4472C4"/>
    </a:accent1>
    <a:accent2>
      <a:srgbClr val="ED7D31"/>
    </a:accent2>
    <a:accent3>
      <a:srgbClr val="0D2137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D2137"/>
    </a:dk2>
    <a:lt2>
      <a:srgbClr val="E7E6E6"/>
    </a:lt2>
    <a:accent1>
      <a:srgbClr val="4472C4"/>
    </a:accent1>
    <a:accent2>
      <a:srgbClr val="ED7D31"/>
    </a:accent2>
    <a:accent3>
      <a:srgbClr val="0D2137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3935</TotalTime>
  <Words>4315</Words>
  <Application>Microsoft Office PowerPoint</Application>
  <PresentationFormat>Personalizados</PresentationFormat>
  <Paragraphs>967</Paragraphs>
  <Slides>61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61</vt:i4>
      </vt:variant>
    </vt:vector>
  </HeadingPairs>
  <TitlesOfParts>
    <vt:vector size="67" baseType="lpstr">
      <vt:lpstr>Arial</vt:lpstr>
      <vt:lpstr>Avenir Next LT Pro Demi</vt:lpstr>
      <vt:lpstr>Calibri</vt:lpstr>
      <vt:lpstr>Calibri Light</vt:lpstr>
      <vt:lpstr>Wingdings</vt:lpstr>
      <vt:lpstr>Tema do Office</vt:lpstr>
      <vt:lpstr>Apresentação do PowerPoint</vt:lpstr>
      <vt:lpstr>Elementos</vt:lpstr>
      <vt:lpstr>Aviso</vt:lpstr>
      <vt:lpstr>Breve Descrição e Motivação</vt:lpstr>
      <vt:lpstr>Fontes de Informação</vt:lpstr>
      <vt:lpstr>Modelo de Dados</vt:lpstr>
      <vt:lpstr>Modelo de Dados</vt:lpstr>
      <vt:lpstr>Operações CRUD e outras entidades paramétricas</vt:lpstr>
      <vt:lpstr>Restrições de integridade</vt:lpstr>
      <vt:lpstr>Tipos de utilizadores</vt:lpstr>
      <vt:lpstr>Modelos de processos</vt:lpstr>
      <vt:lpstr>Mockups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Opções de Estilo</vt:lpstr>
      <vt:lpstr>Opções de Estilo</vt:lpstr>
      <vt:lpstr>Opções de Estilo</vt:lpstr>
      <vt:lpstr>Opções de Estilo</vt:lpstr>
      <vt:lpstr>Opções de Estilo</vt:lpstr>
      <vt:lpstr>Opções de Estilo</vt:lpstr>
      <vt:lpstr>Arquitetura - Padrão para designação dos ficheiros</vt:lpstr>
      <vt:lpstr>Arquitetura - Padrão para designação dos ficheiros</vt:lpstr>
      <vt:lpstr>Variáveis de Sessão e Cookies</vt:lpstr>
      <vt:lpstr>Hierarquia de Pastas</vt:lpstr>
      <vt:lpstr>Apresentação do PowerPoint</vt:lpstr>
      <vt:lpstr>Modelo de dados (atualizado)</vt:lpstr>
      <vt:lpstr>Funções da base de dados (implementadas)</vt:lpstr>
      <vt:lpstr>Funções da base de dados (implementadas)</vt:lpstr>
      <vt:lpstr>Funções da base de dados (implementadas)</vt:lpstr>
      <vt:lpstr>Funções da base de dados (implementadas)</vt:lpstr>
      <vt:lpstr>Casos de uso (implementados)</vt:lpstr>
      <vt:lpstr>Resumo dos casos de uso (implementados)</vt:lpstr>
      <vt:lpstr>Notas relevativamente aos casos de uso não implementados</vt:lpstr>
      <vt:lpstr>Alterações relativamente à especificação inicial</vt:lpstr>
      <vt:lpstr>Recursos externos utilizados</vt:lpstr>
      <vt:lpstr>Aspetos que queremos salientar</vt:lpstr>
      <vt:lpstr>Aspetos que queremos salientar</vt:lpstr>
      <vt:lpstr>Aspetos que queremos salientar</vt:lpstr>
      <vt:lpstr>Aspetos que queremos salientar</vt:lpstr>
      <vt:lpstr>Aspetos que queremos salientar</vt:lpstr>
      <vt:lpstr>Aspetos que queremos salientar</vt:lpstr>
      <vt:lpstr>Aspetos que queremos salientar</vt:lpstr>
      <vt:lpstr>Gestão do projeto</vt:lpstr>
      <vt:lpstr>Reflexões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Raposo</dc:creator>
  <cp:lastModifiedBy>Telma Alexandra Ribeiro Moreira</cp:lastModifiedBy>
  <cp:revision>34</cp:revision>
  <dcterms:created xsi:type="dcterms:W3CDTF">2022-09-28T13:08:14Z</dcterms:created>
  <dcterms:modified xsi:type="dcterms:W3CDTF">2023-01-30T02:11:09Z</dcterms:modified>
</cp:coreProperties>
</file>